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4"/>
  </p:notesMasterIdLst>
  <p:sldIdLst>
    <p:sldId id="257" r:id="rId2"/>
    <p:sldId id="309" r:id="rId3"/>
    <p:sldId id="310" r:id="rId4"/>
    <p:sldId id="316" r:id="rId5"/>
    <p:sldId id="317" r:id="rId6"/>
    <p:sldId id="318" r:id="rId7"/>
    <p:sldId id="319" r:id="rId8"/>
    <p:sldId id="311" r:id="rId9"/>
    <p:sldId id="312" r:id="rId10"/>
    <p:sldId id="313" r:id="rId11"/>
    <p:sldId id="314" r:id="rId12"/>
    <p:sldId id="315" r:id="rId13"/>
    <p:sldId id="320" r:id="rId14"/>
    <p:sldId id="321" r:id="rId15"/>
    <p:sldId id="322" r:id="rId16"/>
    <p:sldId id="323" r:id="rId17"/>
    <p:sldId id="324" r:id="rId18"/>
    <p:sldId id="330" r:id="rId19"/>
    <p:sldId id="256" r:id="rId20"/>
    <p:sldId id="328" r:id="rId21"/>
    <p:sldId id="266" r:id="rId22"/>
    <p:sldId id="267" r:id="rId23"/>
    <p:sldId id="273" r:id="rId24"/>
    <p:sldId id="274" r:id="rId25"/>
    <p:sldId id="275" r:id="rId26"/>
    <p:sldId id="268" r:id="rId27"/>
    <p:sldId id="308" r:id="rId28"/>
    <p:sldId id="270" r:id="rId29"/>
    <p:sldId id="271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329" r:id="rId53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25"/>
    <p:restoredTop sz="95952"/>
  </p:normalViewPr>
  <p:slideViewPr>
    <p:cSldViewPr snapToGrid="0">
      <p:cViewPr varScale="1">
        <p:scale>
          <a:sx n="115" d="100"/>
          <a:sy n="115" d="100"/>
        </p:scale>
        <p:origin x="3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019F5E-7839-B24B-96E3-3D4E7049BA3F}" type="datetimeFigureOut">
              <a:rPr kumimoji="1" lang="ko-Kore-KR" altLang="en-US" smtClean="0"/>
              <a:t>2022. 9. 21.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51B60A-E533-5F47-9FC3-FF597E9588A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30884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569D3A-538D-0346-9B9F-DF3AAC11F819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43339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안드로디드 앱은 화면을 구성하는 액티비티 뿐 아니라 대표적으로 서비스와 브로드캐스트수신자 있음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서비스는 앱을 구성하는 구성 요소중 하나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플랫폼에 따라서 </a:t>
            </a:r>
            <a:r>
              <a:rPr lang="en-US" altLang="ko-KR"/>
              <a:t>1</a:t>
            </a:r>
            <a:r>
              <a:rPr lang="ko-KR" altLang="en-US"/>
              <a:t>앱을 개발할때 </a:t>
            </a:r>
            <a:r>
              <a:rPr lang="en-US" altLang="ko-KR"/>
              <a:t>UI</a:t>
            </a:r>
            <a:r>
              <a:rPr lang="ko-KR" altLang="en-US"/>
              <a:t> 앱과 보통 서비스 앱을 함께 개발함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r>
              <a:rPr lang="ko-KR" altLang="en-US"/>
              <a:t>서비스는 보통 백그라운드에서 실행됨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en-US" altLang="ko-KR"/>
              <a:t>UI</a:t>
            </a:r>
            <a:r>
              <a:rPr lang="ko-KR" altLang="en-US"/>
              <a:t>는 </a:t>
            </a:r>
            <a:r>
              <a:rPr lang="en-US" altLang="ko-KR"/>
              <a:t>User interaction</a:t>
            </a:r>
            <a:r>
              <a:rPr lang="ko-KR" altLang="en-US"/>
              <a:t> 을 통한 화면 변화나 데이터 변화에 따른 정보 제공 등을 제공하기 위한 것이라면 서비스앱은 </a:t>
            </a:r>
            <a:r>
              <a:rPr lang="en-US" altLang="ko-KR"/>
              <a:t>User</a:t>
            </a:r>
            <a:r>
              <a:rPr lang="ko-KR" altLang="en-US"/>
              <a:t>에게 직접적으로 보여주거나 응답을 받거나 주거나 하는 것이 아니라 백그라운드에서 처리될 수 있는 일들을 하는 앱입니다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r>
              <a:rPr lang="en-US" altLang="ko-KR"/>
              <a:t>//OS</a:t>
            </a:r>
            <a:r>
              <a:rPr lang="ko-KR" altLang="en-US"/>
              <a:t>가 처음 부팅할때 어떤 앱의 서비스앱을 실행할지 리스트를 보고 실행해주기도 하고 </a:t>
            </a:r>
            <a:r>
              <a:rPr lang="en-US" altLang="ko-KR"/>
              <a:t>//</a:t>
            </a:r>
          </a:p>
          <a:p>
            <a:pPr>
              <a:defRPr/>
            </a:pPr>
            <a:r>
              <a:rPr lang="en-US" altLang="ko-KR"/>
              <a:t>.MainActivity</a:t>
            </a:r>
            <a:r>
              <a:rPr lang="ko-KR" altLang="en-US"/>
              <a:t>에넛 </a:t>
            </a:r>
            <a:r>
              <a:rPr lang="en-US" altLang="ko-KR"/>
              <a:t>startServiece</a:t>
            </a:r>
            <a:r>
              <a:rPr lang="ko-KR" altLang="en-US"/>
              <a:t> 호출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비정상적으로 종료되더라도 시스템이 자동 재실행 될 수 있음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en-US" altLang="ko-KR"/>
              <a:t>email</a:t>
            </a:r>
            <a:r>
              <a:rPr lang="ko-KR" altLang="en-US"/>
              <a:t> 앱을 개발한다고 치자</a:t>
            </a:r>
            <a:r>
              <a:rPr lang="en-US" altLang="ko-KR"/>
              <a:t>~</a:t>
            </a:r>
            <a:r>
              <a:rPr lang="ko-KR" altLang="en-US"/>
              <a:t>사례설명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사실 중요한 역할을 하는 앱이지만</a:t>
            </a:r>
            <a:r>
              <a:rPr lang="en-US" altLang="ko-KR"/>
              <a:t>~</a:t>
            </a:r>
            <a:r>
              <a:rPr lang="ko-KR" altLang="en-US"/>
              <a:t> 수업시간에는 구체적으로 예제를 보거나 하진 않을 것</a:t>
            </a:r>
            <a:r>
              <a:rPr lang="en-US" altLang="ko-KR"/>
              <a:t>.</a:t>
            </a:r>
            <a:r>
              <a:rPr lang="ko-KR" altLang="en-US"/>
              <a:t> 필요한 기능별로 찾아서 가져다 쓸 수 있음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BasePath - </a:t>
            </a:r>
            <a:r>
              <a:rPr kumimoji="0" lang="ko-KR" altLang="en-US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여기선 테이블명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7425267" y="0"/>
            <a:ext cx="4766733" cy="6866467"/>
            <a:chOff x="7425267" y="-8467"/>
            <a:chExt cx="4766733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 userDrawn="1"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 userDrawn="1"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9768-D870-3D43-9576-2EC3E4E58C6F}" type="datetimeFigureOut">
              <a:rPr kumimoji="1" lang="ko-Kore-KR" altLang="en-US" smtClean="0"/>
              <a:t>2022. 9. 21.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56376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9768-D870-3D43-9576-2EC3E4E58C6F}" type="datetimeFigureOut">
              <a:rPr kumimoji="1" lang="ko-Kore-KR" altLang="en-US" smtClean="0"/>
              <a:t>2022. 9. 21.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55883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9768-D870-3D43-9576-2EC3E4E58C6F}" type="datetimeFigureOut">
              <a:rPr kumimoji="1" lang="ko-Kore-KR" altLang="en-US" smtClean="0"/>
              <a:t>2022. 9. 21.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27475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9768-D870-3D43-9576-2EC3E4E58C6F}" type="datetimeFigureOut">
              <a:rPr kumimoji="1" lang="ko-Kore-KR" altLang="en-US" smtClean="0"/>
              <a:t>2022. 9. 21.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046294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9768-D870-3D43-9576-2EC3E4E58C6F}" type="datetimeFigureOut">
              <a:rPr kumimoji="1" lang="ko-Kore-KR" altLang="en-US" smtClean="0"/>
              <a:t>2022. 9. 21.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129813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9768-D870-3D43-9576-2EC3E4E58C6F}" type="datetimeFigureOut">
              <a:rPr kumimoji="1" lang="ko-Kore-KR" altLang="en-US" smtClean="0"/>
              <a:t>2022. 9. 21.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153728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9768-D870-3D43-9576-2EC3E4E58C6F}" type="datetimeFigureOut">
              <a:rPr kumimoji="1" lang="ko-Kore-KR" altLang="en-US" smtClean="0"/>
              <a:t>2022. 9. 21.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2816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9768-D870-3D43-9576-2EC3E4E58C6F}" type="datetimeFigureOut">
              <a:rPr kumimoji="1" lang="ko-Kore-KR" altLang="en-US" smtClean="0"/>
              <a:t>2022. 9. 21.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51504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EA2121F7-E20F-43B2-B3C6-C7E51EA698C5}" type="datetime1">
              <a:rPr lang="ko-KR" altLang="en-US"/>
              <a:pPr>
                <a:defRPr lang="ko-KR" altLang="en-US"/>
              </a:pPr>
              <a:t>2022. 9. 21.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71334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9768-D870-3D43-9576-2EC3E4E58C6F}" type="datetimeFigureOut">
              <a:rPr kumimoji="1" lang="ko-Kore-KR" altLang="en-US" smtClean="0"/>
              <a:t>2022. 9. 21.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98658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9768-D870-3D43-9576-2EC3E4E58C6F}" type="datetimeFigureOut">
              <a:rPr kumimoji="1" lang="ko-Kore-KR" altLang="en-US" smtClean="0"/>
              <a:t>2022. 9. 21.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07690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9768-D870-3D43-9576-2EC3E4E58C6F}" type="datetimeFigureOut">
              <a:rPr kumimoji="1" lang="ko-Kore-KR" altLang="en-US" smtClean="0"/>
              <a:t>2022. 9. 21.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41043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9768-D870-3D43-9576-2EC3E4E58C6F}" type="datetimeFigureOut">
              <a:rPr kumimoji="1" lang="ko-Kore-KR" altLang="en-US" smtClean="0"/>
              <a:t>2022. 9. 21.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99865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9768-D870-3D43-9576-2EC3E4E58C6F}" type="datetimeFigureOut">
              <a:rPr kumimoji="1" lang="ko-Kore-KR" altLang="en-US" smtClean="0"/>
              <a:t>2022. 9. 21.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9020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9768-D870-3D43-9576-2EC3E4E58C6F}" type="datetimeFigureOut">
              <a:rPr kumimoji="1" lang="ko-Kore-KR" altLang="en-US" smtClean="0"/>
              <a:t>2022. 9. 21.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18337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9768-D870-3D43-9576-2EC3E4E58C6F}" type="datetimeFigureOut">
              <a:rPr kumimoji="1" lang="ko-Kore-KR" altLang="en-US" smtClean="0"/>
              <a:t>2022. 9. 21.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59766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9768-D870-3D43-9576-2EC3E4E58C6F}" type="datetimeFigureOut">
              <a:rPr kumimoji="1" lang="ko-Kore-KR" altLang="en-US" smtClean="0"/>
              <a:t>2022. 9. 21.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9067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89768-D870-3D43-9576-2EC3E4E58C6F}" type="datetimeFigureOut">
              <a:rPr kumimoji="1" lang="ko-Kore-KR" altLang="en-US" smtClean="0"/>
              <a:t>2022. 9. 21.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6028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data-storage/shared-preferences?hl=ko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31110AE4-89A4-6CA3-D7CF-E118797598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026241" y="2140690"/>
            <a:ext cx="10690098" cy="1646302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PHP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0559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99620F-41FD-D6B5-225A-1C3F5BED1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middleware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79BB5B-6422-17ED-B262-D3F486B94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57554"/>
            <a:ext cx="10528548" cy="3880773"/>
          </a:xfrm>
        </p:spPr>
        <p:txBody>
          <a:bodyPr/>
          <a:lstStyle/>
          <a:p>
            <a:r>
              <a:rPr kumimoji="1" lang="ko-KR" altLang="en-US" dirty="0"/>
              <a:t>데이터베이스의 데이터 관리 기능과 앱</a:t>
            </a:r>
            <a:r>
              <a:rPr kumimoji="1" lang="en-US" altLang="ko-KR" dirty="0"/>
              <a:t>(</a:t>
            </a:r>
            <a:r>
              <a:rPr kumimoji="1" lang="ko-KR" altLang="en-US" dirty="0"/>
              <a:t>웹</a:t>
            </a:r>
            <a:r>
              <a:rPr kumimoji="1" lang="en-US" altLang="ko-KR" dirty="0"/>
              <a:t>)</a:t>
            </a:r>
            <a:r>
              <a:rPr kumimoji="1" lang="ko-KR" altLang="en-US" dirty="0"/>
              <a:t>이 가지는 접근성이라는 장점을 취한다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KR" dirty="0" err="1"/>
              <a:t>php</a:t>
            </a:r>
            <a:r>
              <a:rPr kumimoji="1" lang="ko-KR" altLang="en-US" dirty="0"/>
              <a:t>의 이러한 기술을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중간에 있다</a:t>
            </a:r>
            <a:r>
              <a:rPr kumimoji="1" lang="en-US" altLang="ko-KR" dirty="0"/>
              <a:t>.’</a:t>
            </a:r>
            <a:r>
              <a:rPr kumimoji="1" lang="ko-KR" altLang="en-US" dirty="0"/>
              <a:t>의 뜻으로 미들웨어라고 부른다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7690647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66722F-49E2-4082-CC96-548201584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MySQL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BD1B18-2DCF-EFE4-9122-4AAB7D406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691666"/>
            <a:ext cx="11022297" cy="3880773"/>
          </a:xfrm>
        </p:spPr>
        <p:txBody>
          <a:bodyPr/>
          <a:lstStyle/>
          <a:p>
            <a:r>
              <a:rPr kumimoji="1" lang="en-US" altLang="ko-Kore-KR" dirty="0"/>
              <a:t>CREATE DATABASE </a:t>
            </a:r>
            <a:r>
              <a:rPr kumimoji="1" lang="en-US" altLang="ko-Kore-KR" dirty="0" err="1"/>
              <a:t>opentutorials</a:t>
            </a:r>
            <a:r>
              <a:rPr kumimoji="1" lang="en-US" altLang="ko-Kore-KR" dirty="0"/>
              <a:t>;</a:t>
            </a:r>
          </a:p>
          <a:p>
            <a:r>
              <a:rPr kumimoji="1" lang="en-US" altLang="ko-Kore-KR" dirty="0"/>
              <a:t>SHOW DATABASES;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51402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F962C0-27F3-28B8-D5B6-A9D419B21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테이블 생성</a:t>
            </a:r>
            <a:endParaRPr kumimoji="1" lang="ko-Kore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798F9B4-8225-AA03-5FE3-CBF370603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10528548" cy="38807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ko-KR" dirty="0"/>
              <a:t>CREATE TABLE topic (</a:t>
            </a:r>
          </a:p>
          <a:p>
            <a:pPr marL="0" indent="0">
              <a:buNone/>
            </a:pPr>
            <a:r>
              <a:rPr kumimoji="1" lang="en-US" altLang="ko-KR" dirty="0"/>
              <a:t>	id int(11) NOT NULL AUTO_INCREMENT,</a:t>
            </a:r>
          </a:p>
          <a:p>
            <a:pPr marL="0" indent="0">
              <a:buNone/>
            </a:pPr>
            <a:r>
              <a:rPr kumimoji="1" lang="en-US" altLang="ko-KR" dirty="0"/>
              <a:t>	title varchar(45) NOT NULL,</a:t>
            </a:r>
          </a:p>
          <a:p>
            <a:pPr marL="0" indent="0">
              <a:buNone/>
            </a:pPr>
            <a:r>
              <a:rPr kumimoji="1" lang="en-US" altLang="ko-KR" dirty="0"/>
              <a:t>	description text,</a:t>
            </a:r>
          </a:p>
          <a:p>
            <a:pPr marL="0" indent="0">
              <a:buNone/>
            </a:pPr>
            <a:r>
              <a:rPr kumimoji="1" lang="en-US" altLang="ko-KR" dirty="0"/>
              <a:t>	created datetime NOT NULL,</a:t>
            </a:r>
          </a:p>
          <a:p>
            <a:pPr marL="0" indent="0">
              <a:buNone/>
            </a:pPr>
            <a:r>
              <a:rPr kumimoji="1" lang="en-US" altLang="ko-KR" dirty="0"/>
              <a:t>	PRIMARY KEY(id)</a:t>
            </a:r>
          </a:p>
          <a:p>
            <a:pPr marL="0" indent="0">
              <a:buNone/>
            </a:pPr>
            <a:r>
              <a:rPr kumimoji="1" lang="en-US" altLang="ko-KR" dirty="0"/>
              <a:t>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생성확인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SHOW TABLES;</a:t>
            </a:r>
          </a:p>
          <a:p>
            <a:pPr marL="0" indent="0">
              <a:buNone/>
            </a:pPr>
            <a:r>
              <a:rPr kumimoji="1" lang="ko-KR" altLang="en-US" dirty="0"/>
              <a:t>테이블의 구조 확인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DESC topic;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3A9912-7122-0692-2A4F-A0C98EACE577}"/>
              </a:ext>
            </a:extLst>
          </p:cNvPr>
          <p:cNvSpPr txBox="1"/>
          <p:nvPr/>
        </p:nvSpPr>
        <p:spPr>
          <a:xfrm>
            <a:off x="6564573" y="1757554"/>
            <a:ext cx="53864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id </a:t>
            </a:r>
            <a:r>
              <a:rPr kumimoji="1" lang="ko-KR" altLang="en-US" dirty="0">
                <a:solidFill>
                  <a:srgbClr val="FF0000"/>
                </a:solidFill>
              </a:rPr>
              <a:t>값은 정수이고 </a:t>
            </a:r>
            <a:r>
              <a:rPr kumimoji="1" lang="en-US" altLang="ko-KR" dirty="0">
                <a:solidFill>
                  <a:srgbClr val="FF0000"/>
                </a:solidFill>
              </a:rPr>
              <a:t>11</a:t>
            </a:r>
            <a:r>
              <a:rPr kumimoji="1" lang="ko-KR" altLang="en-US" dirty="0">
                <a:solidFill>
                  <a:srgbClr val="FF0000"/>
                </a:solidFill>
              </a:rPr>
              <a:t>글자까지 보여줌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primary key =&gt; </a:t>
            </a:r>
            <a:r>
              <a:rPr kumimoji="1" lang="ko-KR" altLang="en-US" dirty="0">
                <a:solidFill>
                  <a:srgbClr val="FF0000"/>
                </a:solidFill>
              </a:rPr>
              <a:t>중복되지 않음을 보장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  <a:r>
              <a:rPr kumimoji="1" lang="ko-KR" altLang="en-US" dirty="0">
                <a:solidFill>
                  <a:srgbClr val="FF0000"/>
                </a:solidFill>
              </a:rPr>
              <a:t> 반드시 입력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63624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4D025-F48E-DD5C-C3D7-FF509BDDE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mysqli_connect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85112A-76E7-75E2-83E7-4969FF414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463" y="1633756"/>
            <a:ext cx="8596668" cy="3880773"/>
          </a:xfrm>
        </p:spPr>
        <p:txBody>
          <a:bodyPr/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www.php.net</a:t>
            </a:r>
            <a:r>
              <a:rPr kumimoji="1" lang="en" altLang="ko-Kore-KR" dirty="0"/>
              <a:t>/manual/</a:t>
            </a:r>
            <a:r>
              <a:rPr kumimoji="1" lang="en" altLang="ko-Kore-KR" dirty="0" err="1"/>
              <a:t>en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function.mysql</a:t>
            </a:r>
            <a:r>
              <a:rPr kumimoji="1" lang="en" altLang="ko-Kore-KR" dirty="0"/>
              <a:t>-connect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ACE8F6-79B8-E276-DCDE-71C4695FC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241" y="2075542"/>
            <a:ext cx="7873502" cy="461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6574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4F943D-D754-54EC-6D6C-4E0AA2A55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191" y="418875"/>
            <a:ext cx="11195352" cy="3880773"/>
          </a:xfrm>
        </p:spPr>
        <p:txBody>
          <a:bodyPr/>
          <a:lstStyle/>
          <a:p>
            <a:r>
              <a:rPr lang="en-US" altLang="ko-Kore-KR" dirty="0" err="1"/>
              <a:t>mysqli_connect</a:t>
            </a:r>
            <a:r>
              <a:rPr lang="en-US" altLang="ko-Kore-KR" dirty="0"/>
              <a:t>()</a:t>
            </a:r>
            <a:r>
              <a:rPr lang="ko-KR" altLang="en-US" dirty="0"/>
              <a:t> </a:t>
            </a:r>
            <a:r>
              <a:rPr lang="en-US" altLang="ko-Kore-KR" dirty="0"/>
              <a:t>:</a:t>
            </a:r>
            <a:r>
              <a:rPr lang="ko-KR" altLang="en-US" dirty="0"/>
              <a:t> </a:t>
            </a:r>
            <a:r>
              <a:rPr lang="ko-Kore-KR" altLang="en-US" dirty="0"/>
              <a:t>접속할</a:t>
            </a:r>
            <a:r>
              <a:rPr lang="ko-KR" altLang="en-US" dirty="0"/>
              <a:t> 때 사용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                                </a:t>
            </a:r>
            <a:r>
              <a:rPr lang="ko-KR" altLang="en-US" dirty="0" err="1"/>
              <a:t>입력값에</a:t>
            </a:r>
            <a:r>
              <a:rPr lang="ko-KR" altLang="en-US" dirty="0"/>
              <a:t> 따라 이 함수를 호출하면 데이터베이스 서버에 </a:t>
            </a:r>
            <a:r>
              <a:rPr lang="en-US" altLang="ko-KR" dirty="0"/>
              <a:t>PHP</a:t>
            </a:r>
            <a:r>
              <a:rPr lang="ko-KR" altLang="en-US" dirty="0"/>
              <a:t>가 접속할 것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               </a:t>
            </a:r>
            <a:endParaRPr lang="en-US" altLang="ko-Kore-KR" dirty="0"/>
          </a:p>
          <a:p>
            <a:pPr marL="0" indent="0">
              <a:buNone/>
            </a:pPr>
            <a:endParaRPr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98BB81-0C76-3851-1807-4EB8BD0609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047"/>
          <a:stretch/>
        </p:blipFill>
        <p:spPr>
          <a:xfrm>
            <a:off x="464457" y="2090057"/>
            <a:ext cx="4436362" cy="41801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104E30D-348D-F32E-F571-FC7D5A8666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952"/>
          <a:stretch/>
        </p:blipFill>
        <p:spPr>
          <a:xfrm>
            <a:off x="6814458" y="2607024"/>
            <a:ext cx="4436362" cy="267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5489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E3C39E2-955B-6055-4C76-A1F1C7DB48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570"/>
          <a:stretch/>
        </p:blipFill>
        <p:spPr>
          <a:xfrm>
            <a:off x="711199" y="861595"/>
            <a:ext cx="11253685" cy="461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6635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75AC1C4-196E-544B-6E1B-732912008E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721"/>
          <a:stretch/>
        </p:blipFill>
        <p:spPr>
          <a:xfrm>
            <a:off x="457633" y="1059541"/>
            <a:ext cx="11276733" cy="377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52188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AA2362-6028-D039-F4D8-364DCDEC5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766" y="466092"/>
            <a:ext cx="11504400" cy="5925815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kumimoji="1" lang="en-US" altLang="ko-Kore-KR" sz="28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mysqli_connect</a:t>
            </a:r>
            <a:r>
              <a:rPr kumimoji="1" lang="en-US" altLang="ko-Kore-KR" sz="2800" dirty="0">
                <a:latin typeface="D2Coding" panose="020B0609020101020101" pitchFamily="49" charset="-127"/>
                <a:ea typeface="D2Coding" panose="020B0609020101020101" pitchFamily="49" charset="-127"/>
              </a:rPr>
              <a:t>(“localhost”, “root”, “111111”, “</a:t>
            </a:r>
            <a:r>
              <a:rPr kumimoji="1" lang="en-US" altLang="ko-Kore-KR" sz="28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dbname</a:t>
            </a:r>
            <a:r>
              <a:rPr kumimoji="1" lang="en-US" altLang="ko-Kore-KR" sz="2800" dirty="0">
                <a:latin typeface="D2Coding" panose="020B0609020101020101" pitchFamily="49" charset="-127"/>
                <a:ea typeface="D2Coding" panose="020B0609020101020101" pitchFamily="49" charset="-127"/>
              </a:rPr>
              <a:t>”);</a:t>
            </a:r>
          </a:p>
          <a:p>
            <a:pPr>
              <a:buFont typeface="Arial" panose="020B0604020202020204" pitchFamily="34" charset="0"/>
              <a:buChar char="•"/>
            </a:pPr>
            <a:endParaRPr kumimoji="1" lang="en-US" altLang="ko-Kore-KR" sz="2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" altLang="ko-Kore-KR" sz="2800" dirty="0">
                <a:solidFill>
                  <a:srgbClr val="000000"/>
                </a:solidFill>
                <a:effectLst/>
                <a:latin typeface="Helvetica" pitchFamily="2" charset="0"/>
              </a:rPr>
              <a:t>PHP</a:t>
            </a:r>
            <a:r>
              <a:rPr lang="ko-KR" altLang="en-US" sz="2800" dirty="0" err="1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와의</a:t>
            </a:r>
            <a:r>
              <a:rPr lang="ko-KR" altLang="en-US" sz="2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ko-KR" altLang="en-US" sz="280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연동</a:t>
            </a:r>
            <a:endParaRPr lang="ko-KR" alt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lvl="1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" altLang="ko-Kore-KR" sz="2600" dirty="0">
                <a:solidFill>
                  <a:srgbClr val="000000"/>
                </a:solidFill>
                <a:effectLst/>
                <a:latin typeface="Helvetica" pitchFamily="2" charset="0"/>
                <a:ea typeface="Apple SD Gothic Neo" panose="02000300000000000000" pitchFamily="2" charset="-127"/>
              </a:rPr>
              <a:t>PHP 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내부에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Helvetica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있는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Helvetica" pitchFamily="2" charset="0"/>
                <a:ea typeface="Apple SD Gothic Neo" panose="02000300000000000000" pitchFamily="2" charset="-127"/>
              </a:rPr>
              <a:t> </a:t>
            </a:r>
            <a:r>
              <a:rPr lang="en" altLang="ko-Kore-KR" sz="2600" dirty="0">
                <a:solidFill>
                  <a:srgbClr val="000000"/>
                </a:solidFill>
                <a:effectLst/>
                <a:latin typeface="Helvetica" pitchFamily="2" charset="0"/>
                <a:ea typeface="Apple SD Gothic Neo" panose="02000300000000000000" pitchFamily="2" charset="-127"/>
              </a:rPr>
              <a:t>echo 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함수를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Helvetica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통해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Helvetica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안드로이드에서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Helvetica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결과값을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Helvetica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받는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Helvetica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형태가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Helvetica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일반적이라고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Helvetica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합니다</a:t>
            </a:r>
            <a:r>
              <a:rPr lang="en-US" altLang="ko-KR" sz="2600" dirty="0">
                <a:solidFill>
                  <a:srgbClr val="000000"/>
                </a:solidFill>
                <a:effectLst/>
                <a:latin typeface="Helvetica" pitchFamily="2" charset="0"/>
                <a:ea typeface="Apple SD Gothic Neo" panose="02000300000000000000" pitchFamily="2" charset="-127"/>
              </a:rPr>
              <a:t>. 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이제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Helvetica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반대로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Helvetica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안드로이드에서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Helvetica" pitchFamily="2" charset="0"/>
                <a:ea typeface="Apple SD Gothic Neo" panose="02000300000000000000" pitchFamily="2" charset="-127"/>
              </a:rPr>
              <a:t> </a:t>
            </a:r>
            <a:r>
              <a:rPr lang="en" altLang="ko-Kore-KR" sz="2600" dirty="0">
                <a:solidFill>
                  <a:srgbClr val="000000"/>
                </a:solidFill>
                <a:effectLst/>
                <a:latin typeface="Helvetica" pitchFamily="2" charset="0"/>
                <a:ea typeface="Apple SD Gothic Neo" panose="02000300000000000000" pitchFamily="2" charset="-127"/>
              </a:rPr>
              <a:t>PHP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Helvetica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연결하는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Helvetica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방법을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Helvetica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간단히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Helvetica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살펴보자면</a:t>
            </a:r>
            <a:r>
              <a:rPr lang="en-US" altLang="ko-KR" sz="2600" dirty="0">
                <a:solidFill>
                  <a:srgbClr val="000000"/>
                </a:solidFill>
                <a:effectLst/>
                <a:latin typeface="Helvetica" pitchFamily="2" charset="0"/>
                <a:ea typeface="Apple SD Gothic Neo" panose="02000300000000000000" pitchFamily="2" charset="-127"/>
              </a:rPr>
              <a:t>,</a:t>
            </a:r>
            <a:endParaRPr lang="ko-KR" altLang="en-US" sz="2600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1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" altLang="ko-Kore-KR" sz="2600" dirty="0" err="1">
                <a:solidFill>
                  <a:srgbClr val="000000"/>
                </a:solidFill>
                <a:effectLst/>
                <a:latin typeface="Helvetica" pitchFamily="2" charset="0"/>
              </a:rPr>
              <a:t>PhpTest</a:t>
            </a:r>
            <a:r>
              <a:rPr lang="en" altLang="ko-Kore-KR" sz="26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" altLang="ko-Kore-KR" sz="2600" dirty="0" err="1">
                <a:solidFill>
                  <a:srgbClr val="000000"/>
                </a:solidFill>
                <a:effectLst/>
                <a:latin typeface="Helvetica" pitchFamily="2" charset="0"/>
              </a:rPr>
              <a:t>phptest</a:t>
            </a:r>
            <a:r>
              <a:rPr lang="en" altLang="ko-Kore-KR" sz="2600" dirty="0">
                <a:solidFill>
                  <a:srgbClr val="000000"/>
                </a:solidFill>
                <a:effectLst/>
                <a:latin typeface="Helvetica" pitchFamily="2" charset="0"/>
              </a:rPr>
              <a:t>=new </a:t>
            </a:r>
            <a:r>
              <a:rPr lang="en" altLang="ko-Kore-KR" sz="2600" dirty="0" err="1">
                <a:solidFill>
                  <a:srgbClr val="000000"/>
                </a:solidFill>
                <a:effectLst/>
                <a:latin typeface="Helvetica" pitchFamily="2" charset="0"/>
              </a:rPr>
              <a:t>PhpTest</a:t>
            </a:r>
            <a:r>
              <a:rPr lang="en" altLang="ko-Kore-KR" sz="2600" dirty="0">
                <a:solidFill>
                  <a:srgbClr val="000000"/>
                </a:solidFill>
                <a:effectLst/>
                <a:latin typeface="Helvetica" pitchFamily="2" charset="0"/>
              </a:rPr>
              <a:t>();</a:t>
            </a:r>
          </a:p>
          <a:p>
            <a:pPr lvl="1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" altLang="ko-Kore-KR" sz="2600" dirty="0" err="1">
                <a:solidFill>
                  <a:srgbClr val="000000"/>
                </a:solidFill>
                <a:effectLst/>
                <a:latin typeface="Helvetica" pitchFamily="2" charset="0"/>
              </a:rPr>
              <a:t>phptest.execute</a:t>
            </a:r>
            <a:r>
              <a:rPr lang="en" altLang="ko-Kore-KR" sz="2600" dirty="0">
                <a:solidFill>
                  <a:srgbClr val="000000"/>
                </a:solidFill>
                <a:effectLst/>
                <a:latin typeface="Helvetica" pitchFamily="2" charset="0"/>
              </a:rPr>
              <a:t>(“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서버주소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Helvetica" pitchFamily="2" charset="0"/>
              </a:rPr>
              <a:t>”</a:t>
            </a:r>
            <a:r>
              <a:rPr lang="en-US" altLang="ko-KR" sz="2600" dirty="0">
                <a:solidFill>
                  <a:srgbClr val="000000"/>
                </a:solidFill>
                <a:effectLst/>
                <a:latin typeface="Helvetica" pitchFamily="2" charset="0"/>
              </a:rPr>
              <a:t>);</a:t>
            </a:r>
          </a:p>
          <a:p>
            <a:pPr lvl="1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260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와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Helvetica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같은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Helvetica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문법으로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Helvetica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서버에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Helvetica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접속을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Helvetica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한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Helvetica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뒤</a:t>
            </a:r>
            <a:r>
              <a:rPr lang="en-US" altLang="ko-KR" sz="2600" dirty="0">
                <a:solidFill>
                  <a:srgbClr val="000000"/>
                </a:solidFill>
                <a:effectLst/>
                <a:latin typeface="Helvetica" pitchFamily="2" charset="0"/>
                <a:ea typeface="Apple SD Gothic Neo" panose="02000300000000000000" pitchFamily="2" charset="-127"/>
              </a:rPr>
              <a:t>,</a:t>
            </a:r>
            <a:endParaRPr lang="ko-KR" altLang="en-US" sz="2600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1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" altLang="ko-Kore-KR" sz="2600" dirty="0">
                <a:solidFill>
                  <a:srgbClr val="000000"/>
                </a:solidFill>
                <a:effectLst/>
                <a:latin typeface="Helvetica" pitchFamily="2" charset="0"/>
              </a:rPr>
              <a:t>URL </a:t>
            </a:r>
            <a:r>
              <a:rPr lang="en" altLang="ko-Kore-KR" sz="2600" dirty="0" err="1">
                <a:solidFill>
                  <a:srgbClr val="000000"/>
                </a:solidFill>
                <a:effectLst/>
                <a:latin typeface="Helvetica" pitchFamily="2" charset="0"/>
              </a:rPr>
              <a:t>url</a:t>
            </a:r>
            <a:r>
              <a:rPr lang="en" altLang="ko-Kore-KR" sz="2600" dirty="0">
                <a:solidFill>
                  <a:srgbClr val="000000"/>
                </a:solidFill>
                <a:effectLst/>
                <a:latin typeface="Helvetica" pitchFamily="2" charset="0"/>
              </a:rPr>
              <a:t>=new URL(params[0]);</a:t>
            </a:r>
          </a:p>
          <a:p>
            <a:pPr lvl="1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2600" dirty="0" err="1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으로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Helvetica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연결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Helvetica" pitchFamily="2" charset="0"/>
                <a:ea typeface="Apple SD Gothic Neo" panose="02000300000000000000" pitchFamily="2" charset="-127"/>
              </a:rPr>
              <a:t> </a:t>
            </a:r>
            <a:r>
              <a:rPr lang="en" altLang="ko-Kore-KR" sz="2600" dirty="0" err="1">
                <a:solidFill>
                  <a:srgbClr val="000000"/>
                </a:solidFill>
                <a:effectLst/>
                <a:latin typeface="Helvetica" pitchFamily="2" charset="0"/>
                <a:ea typeface="Apple SD Gothic Neo" panose="02000300000000000000" pitchFamily="2" charset="-127"/>
              </a:rPr>
              <a:t>url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Helvetica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설정하고</a:t>
            </a:r>
            <a:r>
              <a:rPr lang="en-US" altLang="ko-KR" sz="2600" dirty="0">
                <a:solidFill>
                  <a:srgbClr val="000000"/>
                </a:solidFill>
                <a:effectLst/>
                <a:latin typeface="Helvetica" pitchFamily="2" charset="0"/>
                <a:ea typeface="Apple SD Gothic Neo" panose="02000300000000000000" pitchFamily="2" charset="-127"/>
              </a:rPr>
              <a:t>,</a:t>
            </a:r>
            <a:endParaRPr lang="ko-KR" altLang="en-US" sz="2600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1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" altLang="ko-Kore-KR" sz="2600" dirty="0" err="1">
                <a:solidFill>
                  <a:srgbClr val="000000"/>
                </a:solidFill>
                <a:effectLst/>
                <a:latin typeface="Helvetica" pitchFamily="2" charset="0"/>
              </a:rPr>
              <a:t>HttpURLConnection</a:t>
            </a:r>
            <a:r>
              <a:rPr lang="en" altLang="ko-Kore-KR" sz="2600" dirty="0">
                <a:solidFill>
                  <a:srgbClr val="000000"/>
                </a:solidFill>
                <a:effectLst/>
                <a:latin typeface="Helvetica" pitchFamily="2" charset="0"/>
              </a:rPr>
              <a:t> conn=</a:t>
            </a:r>
            <a:r>
              <a:rPr lang="en" altLang="ko-Kore-KR" sz="2600" dirty="0" err="1">
                <a:solidFill>
                  <a:srgbClr val="000000"/>
                </a:solidFill>
                <a:effectLst/>
                <a:latin typeface="Helvetica" pitchFamily="2" charset="0"/>
              </a:rPr>
              <a:t>url.openConnection</a:t>
            </a:r>
            <a:r>
              <a:rPr lang="en" altLang="ko-Kore-KR" sz="2600" dirty="0">
                <a:solidFill>
                  <a:srgbClr val="000000"/>
                </a:solidFill>
                <a:effectLst/>
                <a:latin typeface="Helvetica" pitchFamily="2" charset="0"/>
              </a:rPr>
              <a:t>();</a:t>
            </a:r>
          </a:p>
          <a:p>
            <a:pPr lvl="1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2600" dirty="0" err="1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으로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Helvetica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커넥션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Helvetica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객체를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Helvetica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선언해주면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Helvetica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연동이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Helvetica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완료된다</a:t>
            </a:r>
            <a:r>
              <a:rPr lang="en-US" altLang="ko-KR" sz="2600" dirty="0">
                <a:solidFill>
                  <a:srgbClr val="000000"/>
                </a:solidFill>
                <a:effectLst/>
                <a:latin typeface="Helvetica" pitchFamily="2" charset="0"/>
                <a:ea typeface="Apple SD Gothic Neo" panose="02000300000000000000" pitchFamily="2" charset="-127"/>
              </a:rPr>
              <a:t>,</a:t>
            </a:r>
            <a:endParaRPr lang="ko-KR" altLang="en-US" sz="2600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1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>
                <a:solidFill>
                  <a:srgbClr val="000000"/>
                </a:solidFill>
                <a:effectLst/>
                <a:latin typeface="Helvetica" pitchFamily="2" charset="0"/>
              </a:rPr>
              <a:t>(</a:t>
            </a:r>
            <a:r>
              <a:rPr lang="en" altLang="ko-Kore-KR" sz="2600" dirty="0">
                <a:solidFill>
                  <a:srgbClr val="000000"/>
                </a:solidFill>
                <a:effectLst/>
                <a:latin typeface="Helvetica" pitchFamily="2" charset="0"/>
              </a:rPr>
              <a:t>conn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" altLang="ko-Kore-KR" sz="2600" dirty="0">
                <a:solidFill>
                  <a:srgbClr val="000000"/>
                </a:solidFill>
                <a:effectLst/>
                <a:latin typeface="Helvetica" pitchFamily="2" charset="0"/>
              </a:rPr>
              <a:t>true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면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연결된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상태</a:t>
            </a:r>
            <a:r>
              <a:rPr lang="en-US" altLang="ko-KR" sz="2600" dirty="0">
                <a:solidFill>
                  <a:srgbClr val="000000"/>
                </a:solidFill>
                <a:effectLst/>
                <a:latin typeface="Helvetica" pitchFamily="2" charset="0"/>
              </a:rPr>
              <a:t>, 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아니면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연결이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끊어진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상태</a:t>
            </a:r>
            <a:r>
              <a:rPr lang="en-US" altLang="ko-KR" sz="2600" dirty="0">
                <a:solidFill>
                  <a:srgbClr val="000000"/>
                </a:solidFill>
                <a:effectLst/>
                <a:latin typeface="Helvetica" pitchFamily="2" charset="0"/>
              </a:rPr>
              <a:t>)</a:t>
            </a:r>
          </a:p>
          <a:p>
            <a:pPr lvl="1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" altLang="ko-Kore-KR" sz="2600" dirty="0">
                <a:solidFill>
                  <a:srgbClr val="000000"/>
                </a:solidFill>
                <a:effectLst/>
                <a:latin typeface="Helvetica" pitchFamily="2" charset="0"/>
                <a:ea typeface="Apple SD Gothic Neo" panose="02000300000000000000" pitchFamily="2" charset="-127"/>
              </a:rPr>
              <a:t>conn=true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일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Helvetica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Helvetica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본인이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Helvetica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구현하고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Helvetica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싶은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Helvetica" pitchFamily="2" charset="0"/>
                <a:ea typeface="Apple SD Gothic Neo" panose="02000300000000000000" pitchFamily="2" charset="-127"/>
              </a:rPr>
              <a:t> </a:t>
            </a:r>
            <a:r>
              <a:rPr lang="en" altLang="ko-Kore-KR" sz="2600" dirty="0">
                <a:solidFill>
                  <a:srgbClr val="000000"/>
                </a:solidFill>
                <a:effectLst/>
                <a:latin typeface="Helvetica" pitchFamily="2" charset="0"/>
                <a:ea typeface="Apple SD Gothic Neo" panose="02000300000000000000" pitchFamily="2" charset="-127"/>
              </a:rPr>
              <a:t>html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과의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Helvetica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상호작용을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Helvetica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코드로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Helvetica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작성해주면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Helvetica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60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된다</a:t>
            </a:r>
            <a:r>
              <a:rPr lang="en-US" altLang="ko-KR" sz="2600" dirty="0">
                <a:solidFill>
                  <a:srgbClr val="000000"/>
                </a:solidFill>
                <a:effectLst/>
                <a:latin typeface="Helvetica" pitchFamily="2" charset="0"/>
                <a:ea typeface="Apple SD Gothic Neo" panose="02000300000000000000" pitchFamily="2" charset="-127"/>
              </a:rPr>
              <a:t>.</a:t>
            </a:r>
            <a:endParaRPr lang="ko-KR" altLang="en-US" sz="2600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endParaRPr kumimoji="1" lang="en-US" altLang="ko-Kore-KR" sz="2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buNone/>
            </a:pPr>
            <a:endParaRPr kumimoji="1" lang="en-US" altLang="ko-Kore-KR" sz="2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buNone/>
            </a:pPr>
            <a:endParaRPr kumimoji="1" lang="ko-Kore-KR" altLang="en-US" sz="2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828415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5E3528-57BA-0FDB-786F-54F3F9C59A6A}"/>
              </a:ext>
            </a:extLst>
          </p:cNvPr>
          <p:cNvSpPr txBox="1"/>
          <p:nvPr/>
        </p:nvSpPr>
        <p:spPr>
          <a:xfrm>
            <a:off x="631596" y="527901"/>
            <a:ext cx="2656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PHP in android</a:t>
            </a:r>
            <a:endParaRPr lang="ko-KR" alt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33C34B-735F-6396-38E2-304ADE8CFEB0}"/>
              </a:ext>
            </a:extLst>
          </p:cNvPr>
          <p:cNvSpPr txBox="1"/>
          <p:nvPr/>
        </p:nvSpPr>
        <p:spPr>
          <a:xfrm>
            <a:off x="1036949" y="1734532"/>
            <a:ext cx="687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en-US" altLang="ko-KR" dirty="0" err="1"/>
              <a:t>HttpUrlConnection</a:t>
            </a:r>
            <a:r>
              <a:rPr lang="ko-KR" altLang="en-US" dirty="0"/>
              <a:t>을 이용해서 </a:t>
            </a:r>
            <a:r>
              <a:rPr lang="en-US" altLang="ko-KR" dirty="0"/>
              <a:t>POST </a:t>
            </a:r>
            <a:r>
              <a:rPr lang="ko-KR" altLang="en-US" dirty="0"/>
              <a:t>방식으로 넘겨줄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75EBAC-7250-B8A2-9010-E7573A06CCAB}"/>
              </a:ext>
            </a:extLst>
          </p:cNvPr>
          <p:cNvSpPr txBox="1"/>
          <p:nvPr/>
        </p:nvSpPr>
        <p:spPr>
          <a:xfrm>
            <a:off x="1036949" y="2602609"/>
            <a:ext cx="1029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i="0" dirty="0" err="1">
                <a:solidFill>
                  <a:srgbClr val="000000"/>
                </a:solidFill>
                <a:effectLst/>
                <a:latin typeface="JetBrains Mono"/>
              </a:rPr>
              <a:t>http</a:t>
            </a:r>
            <a:r>
              <a:rPr lang="en-US" altLang="ko-KR" b="0" i="0" dirty="0" err="1">
                <a:solidFill>
                  <a:srgbClr val="5F6364"/>
                </a:solidFill>
                <a:effectLst/>
                <a:latin typeface="JetBrains Mono"/>
              </a:rPr>
              <a:t>.</a:t>
            </a:r>
            <a:r>
              <a:rPr lang="en-US" altLang="ko-KR" b="0" i="0" dirty="0" err="1">
                <a:solidFill>
                  <a:srgbClr val="2F9C0A"/>
                </a:solidFill>
                <a:effectLst/>
                <a:latin typeface="JetBrains Mono"/>
              </a:rPr>
              <a:t>setRequestMethod</a:t>
            </a:r>
            <a:r>
              <a:rPr lang="en-US" altLang="ko-KR" b="0" i="0" dirty="0">
                <a:solidFill>
                  <a:srgbClr val="5F6364"/>
                </a:solidFill>
                <a:effectLst/>
                <a:latin typeface="JetBrains Mono"/>
              </a:rPr>
              <a:t>(</a:t>
            </a:r>
            <a:r>
              <a:rPr lang="en-US" altLang="ko-KR" b="0" i="0" dirty="0">
                <a:solidFill>
                  <a:srgbClr val="2F9C0A"/>
                </a:solidFill>
                <a:effectLst/>
                <a:latin typeface="JetBrains Mono"/>
              </a:rPr>
              <a:t>"POST"</a:t>
            </a:r>
            <a:r>
              <a:rPr lang="en-US" altLang="ko-KR" b="0" i="0" dirty="0">
                <a:solidFill>
                  <a:srgbClr val="5F6364"/>
                </a:solidFill>
                <a:effectLst/>
                <a:latin typeface="JetBrains Mono"/>
              </a:rPr>
              <a:t>);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JetBrains Mono"/>
              </a:rPr>
              <a:t>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JetBrains Mono"/>
              </a:rPr>
              <a:t>설정후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JetBrains Mono"/>
              </a:rPr>
              <a:t>http</a:t>
            </a:r>
            <a:r>
              <a:rPr lang="en-US" altLang="ko-KR" b="0" i="0" dirty="0" err="1">
                <a:solidFill>
                  <a:srgbClr val="5F6364"/>
                </a:solidFill>
                <a:effectLst/>
                <a:latin typeface="JetBrains Mono"/>
              </a:rPr>
              <a:t>.</a:t>
            </a:r>
            <a:r>
              <a:rPr lang="en-US" altLang="ko-KR" b="0" i="0" dirty="0" err="1">
                <a:solidFill>
                  <a:srgbClr val="2F9C0A"/>
                </a:solidFill>
                <a:effectLst/>
                <a:latin typeface="JetBrains Mono"/>
              </a:rPr>
              <a:t>getOutputStream</a:t>
            </a:r>
            <a:r>
              <a:rPr lang="en-US" altLang="ko-KR" b="0" i="0" dirty="0">
                <a:solidFill>
                  <a:srgbClr val="5F6364"/>
                </a:solidFill>
                <a:effectLst/>
                <a:latin typeface="JetBrains Mono"/>
              </a:rPr>
              <a:t>()</a:t>
            </a:r>
            <a:r>
              <a:rPr lang="ko-KR" altLang="en-US" b="0" i="0" dirty="0">
                <a:solidFill>
                  <a:srgbClr val="5F6364"/>
                </a:solidFill>
                <a:effectLst/>
                <a:latin typeface="JetBrains Mono"/>
              </a:rPr>
              <a:t>으로 스트림을 열어 출력해주면 된다</a:t>
            </a:r>
            <a:r>
              <a:rPr lang="en-US" altLang="ko-KR" b="0" i="0" dirty="0">
                <a:solidFill>
                  <a:srgbClr val="5F6364"/>
                </a:solidFill>
                <a:effectLst/>
                <a:latin typeface="JetBrains Mono"/>
              </a:rPr>
              <a:t>.</a:t>
            </a:r>
            <a:endParaRPr lang="en-US" altLang="ko-KR" dirty="0">
              <a:solidFill>
                <a:srgbClr val="000000"/>
              </a:solidFill>
              <a:latin typeface="JetBrains Mon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31E367-D8E3-B7D1-E8CD-A93D7720C43F}"/>
              </a:ext>
            </a:extLst>
          </p:cNvPr>
          <p:cNvSpPr txBox="1"/>
          <p:nvPr/>
        </p:nvSpPr>
        <p:spPr>
          <a:xfrm>
            <a:off x="1036949" y="3465163"/>
            <a:ext cx="622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처리하는 </a:t>
            </a:r>
            <a:r>
              <a:rPr lang="en-US" altLang="ko-KR" dirty="0"/>
              <a:t>php </a:t>
            </a:r>
            <a:r>
              <a:rPr lang="ko-KR" altLang="en-US" dirty="0"/>
              <a:t>쪽에서는 </a:t>
            </a:r>
            <a:r>
              <a:rPr lang="en-US" altLang="ko-KR" dirty="0"/>
              <a:t>$_POST[‘~~’] </a:t>
            </a:r>
            <a:r>
              <a:rPr lang="ko-KR" altLang="en-US" dirty="0"/>
              <a:t>꼴로 받아주면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360685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40102" y="2471294"/>
            <a:ext cx="9635703" cy="957706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Database &amp; Contents Provider</a:t>
            </a:r>
            <a:br>
              <a:rPr lang="ko-KR" altLang="en-US" dirty="0"/>
            </a:b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7566182" y="3866356"/>
            <a:ext cx="2313839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kumimoji="1" lang="en-US" altLang="ko-KR" dirty="0"/>
              <a:t>Database</a:t>
            </a:r>
          </a:p>
          <a:p>
            <a:pPr marL="285750" indent="-285750">
              <a:buFont typeface="Arial"/>
              <a:buChar char="•"/>
              <a:defRPr/>
            </a:pPr>
            <a:r>
              <a:rPr kumimoji="1" lang="en-US" altLang="ko-KR" dirty="0"/>
              <a:t>SQL</a:t>
            </a:r>
          </a:p>
          <a:p>
            <a:pPr marL="285750" indent="-285750">
              <a:buFont typeface="Arial"/>
              <a:buChar char="•"/>
              <a:defRPr/>
            </a:pPr>
            <a:r>
              <a:rPr kumimoji="1" lang="en-US" altLang="ko-KR" dirty="0"/>
              <a:t>Helper</a:t>
            </a:r>
          </a:p>
          <a:p>
            <a:pPr marL="285750" indent="-285750">
              <a:buFont typeface="Arial"/>
              <a:buChar char="•"/>
              <a:defRPr/>
            </a:pPr>
            <a:r>
              <a:rPr kumimoji="1" lang="en-US" altLang="ko-KR" dirty="0"/>
              <a:t>Contents Provider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PHP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0C7BD3F-C164-B76A-1BA0-DC90462CE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120" y="1643530"/>
            <a:ext cx="11514666" cy="3880773"/>
          </a:xfrm>
        </p:spPr>
        <p:txBody>
          <a:bodyPr/>
          <a:lstStyle/>
          <a:p>
            <a:pPr algn="l"/>
            <a:r>
              <a:rPr lang="en" altLang="ko-Kore-KR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PHP is a server scripting language, and a powerful tool for making dynamic and interactive Web pages.</a:t>
            </a:r>
          </a:p>
          <a:p>
            <a:pPr algn="l"/>
            <a:r>
              <a:rPr lang="en" altLang="ko-Kore-KR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PHP is a widely-used, free, and efficient alternative to competitors such as Microsoft's ASP.</a:t>
            </a:r>
          </a:p>
          <a:p>
            <a:endParaRPr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39C1ED1-4FF2-026C-D37D-FD6C6A2F8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424" y="3251200"/>
            <a:ext cx="6324600" cy="304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모바일 데이터 베이스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3" y="2160589"/>
            <a:ext cx="10195105" cy="3880773"/>
          </a:xfrm>
        </p:spPr>
        <p:txBody>
          <a:bodyPr vert="horz" wrap="square" lIns="91440" tIns="45720" rIns="91440" bIns="45720" anchor="t">
            <a:normAutofit lnSpcReduction="10000"/>
          </a:bodyPr>
          <a:lstStyle/>
          <a:p>
            <a:pPr>
              <a:defRPr/>
            </a:pPr>
            <a:r>
              <a:rPr lang="ko-KR" altLang="en-US" dirty="0"/>
              <a:t>많은 양의 데이터를 체계적으로 관리하기 위해서는 모바일 데이터 베이스 사용</a:t>
            </a:r>
          </a:p>
          <a:p>
            <a:pPr>
              <a:defRPr/>
            </a:pPr>
            <a:r>
              <a:rPr lang="ko-KR" altLang="en-US" dirty="0"/>
              <a:t>안드로이드 모바일이나 아이폰 등의 스마트폰에서는 데이터베이스 기본 제공됨</a:t>
            </a:r>
          </a:p>
          <a:p>
            <a:pPr>
              <a:defRPr/>
            </a:pPr>
            <a:r>
              <a:rPr lang="ko-KR" altLang="en-US" dirty="0"/>
              <a:t>모든 앱이 데이터 베이스를 쓰는 것은 아닌 간단한 데이터 저장할 때는 </a:t>
            </a:r>
            <a:r>
              <a:rPr lang="en-US" altLang="ko-KR" dirty="0" err="1"/>
              <a:t>SharedPreference</a:t>
            </a:r>
            <a:r>
              <a:rPr lang="ko-KR" altLang="en-US" dirty="0" err="1"/>
              <a:t>를</a:t>
            </a:r>
            <a:r>
              <a:rPr lang="ko-KR" altLang="en-US" dirty="0"/>
              <a:t> 사용함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참고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>
                <a:hlinkClick r:id="rId3"/>
              </a:rPr>
              <a:t>https://developer.android.com/training/data-storage/shared-preferences?hl=ko</a:t>
            </a:r>
            <a:r>
              <a:rPr lang="en-US" altLang="ko-KR" dirty="0"/>
              <a:t> )</a:t>
            </a:r>
          </a:p>
          <a:p>
            <a:pPr>
              <a:spcBef>
                <a:spcPts val="576"/>
              </a:spcBef>
              <a:defRPr/>
            </a:pPr>
            <a:r>
              <a:rPr lang="en-US" altLang="ko-KR" dirty="0"/>
              <a:t>SQLite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안드로이드는 </a:t>
            </a:r>
            <a:r>
              <a:rPr lang="ko-KR" altLang="en-US" dirty="0" err="1">
                <a:solidFill>
                  <a:schemeClr val="dk1"/>
                </a:solidFill>
              </a:rPr>
              <a:t>임베이드</a:t>
            </a:r>
            <a:r>
              <a:rPr lang="ko-KR" altLang="en-US" dirty="0">
                <a:solidFill>
                  <a:schemeClr val="dk1"/>
                </a:solidFill>
              </a:rPr>
              <a:t> 데이터베이스</a:t>
            </a:r>
            <a:r>
              <a:rPr lang="ko-KR" altLang="en-US" dirty="0"/>
              <a:t>로 개발된 </a:t>
            </a:r>
            <a:r>
              <a:rPr lang="en-US" altLang="ko-KR" dirty="0"/>
              <a:t>SQLite</a:t>
            </a:r>
            <a:r>
              <a:rPr lang="ko-KR" altLang="en-US" dirty="0" err="1"/>
              <a:t>를</a:t>
            </a:r>
            <a:r>
              <a:rPr lang="ko-KR" altLang="en-US" dirty="0"/>
              <a:t> 가지고 있음</a:t>
            </a:r>
            <a:r>
              <a:rPr lang="en-US" altLang="ko-KR" dirty="0"/>
              <a:t>.</a:t>
            </a:r>
          </a:p>
          <a:p>
            <a:pPr lvl="1">
              <a:spcBef>
                <a:spcPts val="576"/>
              </a:spcBef>
              <a:defRPr/>
            </a:pPr>
            <a:r>
              <a:rPr lang="ko-KR" altLang="en-US" dirty="0"/>
              <a:t>파일로 만들어진 하위 수준의 구조를 가지면서 </a:t>
            </a:r>
            <a:r>
              <a:rPr lang="en-US" altLang="ko-KR" dirty="0"/>
              <a:t>DB</a:t>
            </a:r>
            <a:r>
              <a:rPr lang="ko-KR" altLang="en-US" dirty="0"/>
              <a:t>의 기능까지 그대로 사용할 수 있도록 </a:t>
            </a:r>
            <a:r>
              <a:rPr lang="ko-KR" altLang="en-US" dirty="0" err="1"/>
              <a:t>만든것</a:t>
            </a:r>
            <a:endParaRPr lang="ko-KR" altLang="en-US" dirty="0"/>
          </a:p>
          <a:p>
            <a:pPr lvl="1">
              <a:spcBef>
                <a:spcPts val="576"/>
              </a:spcBef>
              <a:defRPr/>
            </a:pPr>
            <a:r>
              <a:rPr lang="ko-KR" altLang="en-US" dirty="0" err="1"/>
              <a:t>저장될때는</a:t>
            </a:r>
            <a:r>
              <a:rPr lang="ko-KR" altLang="en-US" dirty="0"/>
              <a:t> 파일로 저장되므로 </a:t>
            </a:r>
            <a:r>
              <a:rPr lang="en-US" altLang="ko-KR" dirty="0"/>
              <a:t>DB</a:t>
            </a:r>
            <a:r>
              <a:rPr lang="ko-KR" altLang="en-US" dirty="0"/>
              <a:t>의 복사</a:t>
            </a:r>
            <a:r>
              <a:rPr lang="en-US" altLang="ko-KR" dirty="0"/>
              <a:t>,</a:t>
            </a:r>
            <a:r>
              <a:rPr lang="ko-KR" altLang="en-US" dirty="0"/>
              <a:t> 이동</a:t>
            </a:r>
            <a:r>
              <a:rPr lang="en-US" altLang="ko-KR" dirty="0"/>
              <a:t>,</a:t>
            </a:r>
            <a:r>
              <a:rPr lang="ko-KR" altLang="en-US" dirty="0"/>
              <a:t> 삭제가 매우 쉬움</a:t>
            </a:r>
          </a:p>
          <a:p>
            <a:pPr lvl="1">
              <a:spcBef>
                <a:spcPts val="576"/>
              </a:spcBef>
              <a:defRPr/>
            </a:pPr>
            <a:r>
              <a:rPr lang="ko-KR" altLang="en-US" dirty="0"/>
              <a:t>데이터 조회 속도가 빠름</a:t>
            </a:r>
          </a:p>
          <a:p>
            <a:pPr lvl="1">
              <a:spcBef>
                <a:spcPts val="576"/>
              </a:spcBef>
              <a:defRPr/>
            </a:pPr>
            <a:r>
              <a:rPr lang="ko-KR" altLang="en-US" dirty="0"/>
              <a:t>표준 </a:t>
            </a:r>
            <a:r>
              <a:rPr lang="en-US" altLang="ko-KR" dirty="0"/>
              <a:t>SQL</a:t>
            </a:r>
            <a:r>
              <a:rPr lang="ko-KR" altLang="en-US" dirty="0"/>
              <a:t> 지원함</a:t>
            </a:r>
          </a:p>
          <a:p>
            <a:pPr marL="190500" lvl="1" indent="0">
              <a:spcBef>
                <a:spcPts val="576"/>
              </a:spcBef>
              <a:buNone/>
              <a:defRPr/>
            </a:pPr>
            <a:r>
              <a:rPr lang="en-US" altLang="ko-KR" dirty="0">
                <a:solidFill>
                  <a:schemeClr val="dk1"/>
                </a:solidFill>
              </a:rPr>
              <a:t>=&gt;</a:t>
            </a:r>
            <a:r>
              <a:rPr lang="ko-KR" altLang="en-US" dirty="0">
                <a:solidFill>
                  <a:schemeClr val="dk1"/>
                </a:solidFill>
              </a:rPr>
              <a:t> 앱의 개발 생산성이 높아지고 향후 기능 변경에도 간단한 </a:t>
            </a:r>
            <a:r>
              <a:rPr lang="en-US" altLang="ko-KR" dirty="0">
                <a:solidFill>
                  <a:schemeClr val="dk1"/>
                </a:solidFill>
              </a:rPr>
              <a:t>SQL</a:t>
            </a:r>
            <a:r>
              <a:rPr lang="ko-KR" altLang="en-US" dirty="0">
                <a:solidFill>
                  <a:schemeClr val="dk1"/>
                </a:solidFill>
              </a:rPr>
              <a:t> 수정만으로 데이터 처리 방식을 바꿀 수 있음</a:t>
            </a:r>
            <a:r>
              <a:rPr lang="en-US" altLang="ko-KR" dirty="0">
                <a:solidFill>
                  <a:schemeClr val="dk1"/>
                </a:solidFill>
              </a:rPr>
              <a:t>.</a:t>
            </a:r>
            <a:endParaRPr lang="en-US" altLang="ko-KR" dirty="0"/>
          </a:p>
          <a:p>
            <a:pPr marL="0" indent="0">
              <a:spcBef>
                <a:spcPts val="576"/>
              </a:spcBef>
              <a:buNone/>
              <a:defRPr/>
            </a:pPr>
            <a:endParaRPr kumimoji="0" lang="ko-KR" altLang="en-US" b="0" i="0" u="none" strike="noStrike" kern="1200" cap="none" spc="0" normalizeH="0" dirty="0">
              <a:solidFill>
                <a:schemeClr val="bg2">
                  <a:lumMod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데이터 베이스 생성 및 테이블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2160589"/>
            <a:ext cx="11176412" cy="3880773"/>
          </a:xfrm>
        </p:spPr>
        <p:txBody>
          <a:bodyPr vert="horz" wrap="square" lIns="91440" tIns="45720" rIns="91440" bIns="45720" anchor="t">
            <a:normAutofit/>
          </a:bodyPr>
          <a:lstStyle/>
          <a:p>
            <a:pPr>
              <a:defRPr/>
            </a:pPr>
            <a:r>
              <a:rPr lang="ko-KR" altLang="en-US" dirty="0"/>
              <a:t>데이터 베이스 생성</a:t>
            </a:r>
          </a:p>
          <a:p>
            <a:pPr lvl="1">
              <a:defRPr/>
            </a:pPr>
            <a:r>
              <a:rPr lang="en-US" altLang="ko-KR" dirty="0" err="1"/>
              <a:t>openOrCreateDatabase</a:t>
            </a:r>
            <a:r>
              <a:rPr lang="en-US" altLang="ko-KR" dirty="0"/>
              <a:t> </a:t>
            </a:r>
            <a:r>
              <a:rPr lang="ko-KR" altLang="en-US" dirty="0"/>
              <a:t>메서드</a:t>
            </a:r>
            <a:r>
              <a:rPr lang="en-US" altLang="ko-KR" dirty="0"/>
              <a:t>:</a:t>
            </a:r>
            <a:r>
              <a:rPr lang="ko-KR" altLang="en-US" dirty="0"/>
              <a:t> 데이터베이스를 만들거나 여는 메서드</a:t>
            </a:r>
          </a:p>
          <a:p>
            <a:pPr>
              <a:defRPr/>
            </a:pPr>
            <a:r>
              <a:rPr lang="ko-KR" altLang="en-US" dirty="0"/>
              <a:t>데이터베이스</a:t>
            </a:r>
            <a:r>
              <a:rPr lang="en-US" altLang="ko-KR" dirty="0"/>
              <a:t>(</a:t>
            </a:r>
            <a:r>
              <a:rPr lang="ko-KR" altLang="en-US" dirty="0"/>
              <a:t>특히 관계형 데이터베이스</a:t>
            </a:r>
            <a:r>
              <a:rPr lang="en-US" altLang="ko-KR" dirty="0"/>
              <a:t>)</a:t>
            </a:r>
            <a:r>
              <a:rPr lang="ko-KR" altLang="en-US" dirty="0"/>
              <a:t> 의 </a:t>
            </a:r>
            <a:r>
              <a:rPr lang="ko-KR" altLang="en-US" dirty="0" err="1"/>
              <a:t>구성요소중</a:t>
            </a:r>
            <a:r>
              <a:rPr lang="ko-KR" altLang="en-US" dirty="0"/>
              <a:t> 하나는 테이블</a:t>
            </a:r>
            <a:r>
              <a:rPr lang="en-US" altLang="ko-KR" dirty="0"/>
              <a:t>! </a:t>
            </a:r>
            <a:r>
              <a:rPr lang="ko-KR" altLang="en-US" dirty="0"/>
              <a:t>테이블 생성</a:t>
            </a:r>
          </a:p>
          <a:p>
            <a:pPr lvl="1">
              <a:defRPr/>
            </a:pPr>
            <a:r>
              <a:rPr lang="en-US" altLang="ko-KR" dirty="0" err="1"/>
              <a:t>execSQL</a:t>
            </a:r>
            <a:r>
              <a:rPr lang="en-US" altLang="ko-KR" dirty="0"/>
              <a:t> </a:t>
            </a:r>
            <a:r>
              <a:rPr lang="ko-KR" altLang="en-US" dirty="0"/>
              <a:t>메서드 </a:t>
            </a:r>
            <a:r>
              <a:rPr lang="en-US" altLang="ko-KR" dirty="0"/>
              <a:t>:</a:t>
            </a:r>
            <a:r>
              <a:rPr lang="ko-KR" altLang="en-US" dirty="0"/>
              <a:t> 데이터베이스를 만들고 난 다음 </a:t>
            </a:r>
            <a:r>
              <a:rPr lang="en-US" altLang="ko-KR" dirty="0"/>
              <a:t>SQL</a:t>
            </a:r>
            <a:r>
              <a:rPr lang="ko-KR" altLang="en-US" dirty="0"/>
              <a:t>문을 </a:t>
            </a:r>
            <a:r>
              <a:rPr lang="ko-KR" altLang="en-US" dirty="0" err="1"/>
              <a:t>실행할때</a:t>
            </a:r>
            <a:r>
              <a:rPr lang="ko-KR" altLang="en-US" dirty="0"/>
              <a:t> 사용하는 메서드</a:t>
            </a:r>
          </a:p>
          <a:p>
            <a:pPr>
              <a:defRPr/>
            </a:pPr>
            <a:r>
              <a:rPr lang="ko-KR" altLang="en-US" dirty="0"/>
              <a:t>테이블에 레코드 추가하기</a:t>
            </a:r>
          </a:p>
          <a:p>
            <a:pPr lvl="1">
              <a:defRPr/>
            </a:pPr>
            <a:r>
              <a:rPr lang="en-US" altLang="ko-KR" dirty="0" err="1"/>
              <a:t>execSQL</a:t>
            </a:r>
            <a:r>
              <a:rPr lang="en-US" altLang="ko-KR" dirty="0"/>
              <a:t> </a:t>
            </a:r>
            <a:r>
              <a:rPr lang="ko-KR" altLang="en-US" dirty="0"/>
              <a:t>메서드 </a:t>
            </a:r>
            <a:r>
              <a:rPr lang="en-US" altLang="ko-KR" dirty="0"/>
              <a:t>: SQL</a:t>
            </a:r>
            <a:r>
              <a:rPr lang="ko-KR" altLang="en-US" dirty="0"/>
              <a:t> 문 실행으로 추가</a:t>
            </a:r>
            <a:endParaRPr lang="en-US" altLang="ko-KR" dirty="0"/>
          </a:p>
          <a:p>
            <a:pPr lvl="0">
              <a:defRPr/>
            </a:pPr>
            <a:r>
              <a:rPr lang="ko-KR" altLang="en-US" dirty="0"/>
              <a:t>데이터 조회하기</a:t>
            </a:r>
            <a:endParaRPr lang="en-US" altLang="ko-KR" dirty="0"/>
          </a:p>
          <a:p>
            <a:pPr lvl="1">
              <a:defRPr/>
            </a:pPr>
            <a:r>
              <a:rPr lang="en-US" altLang="ko-KR" dirty="0" err="1"/>
              <a:t>rawQuery</a:t>
            </a:r>
            <a:r>
              <a:rPr lang="en-US" altLang="ko-KR" dirty="0"/>
              <a:t> </a:t>
            </a:r>
            <a:r>
              <a:rPr lang="ko-KR" altLang="en-US" dirty="0"/>
              <a:t>메서드 </a:t>
            </a:r>
            <a:r>
              <a:rPr lang="en-US" altLang="ko-KR" dirty="0"/>
              <a:t>:</a:t>
            </a:r>
            <a:r>
              <a:rPr lang="ko-KR" altLang="en-US" dirty="0"/>
              <a:t> 데이터베이스를 조회하는 메서드</a:t>
            </a:r>
            <a:r>
              <a:rPr lang="en-US" altLang="ko-KR" dirty="0"/>
              <a:t>,</a:t>
            </a:r>
            <a:r>
              <a:rPr lang="ko-KR" altLang="en-US" dirty="0"/>
              <a:t> 반환되는 </a:t>
            </a:r>
            <a:r>
              <a:rPr lang="en-US" altLang="ko-KR" dirty="0"/>
              <a:t>cursor</a:t>
            </a:r>
            <a:r>
              <a:rPr lang="ko-KR" altLang="en-US" dirty="0"/>
              <a:t>객체를 받기위한 메서드</a:t>
            </a:r>
            <a:r>
              <a:rPr lang="en-US" altLang="ko-KR" dirty="0"/>
              <a:t> </a:t>
            </a:r>
          </a:p>
          <a:p>
            <a:pPr lvl="0">
              <a:defRPr/>
            </a:pPr>
            <a:r>
              <a:rPr lang="ko-KR" altLang="en-US" dirty="0"/>
              <a:t>데이터 베이스 삭제하기</a:t>
            </a:r>
          </a:p>
          <a:p>
            <a:pPr lvl="1">
              <a:defRPr/>
            </a:pPr>
            <a:r>
              <a:rPr lang="en-US" altLang="ko-KR" dirty="0" err="1"/>
              <a:t>deleteDatabase</a:t>
            </a:r>
            <a:r>
              <a:rPr lang="ko-KR" altLang="en-US" dirty="0"/>
              <a:t> 메서드</a:t>
            </a:r>
            <a:r>
              <a:rPr lang="en-US" altLang="ko-KR" dirty="0"/>
              <a:t> : </a:t>
            </a:r>
            <a:r>
              <a:rPr lang="ko-KR" altLang="en-US" dirty="0"/>
              <a:t>데이터베이스를 삭제하는 메서드</a:t>
            </a:r>
          </a:p>
          <a:p>
            <a:pPr marL="190500" lvl="1" indent="0">
              <a:buNone/>
              <a:defRPr/>
            </a:pPr>
            <a:endParaRPr lang="ko-KR" altLang="en-US" dirty="0"/>
          </a:p>
          <a:p>
            <a:pPr>
              <a:defRPr/>
            </a:pPr>
            <a:endParaRPr lang="en-US" altLang="ko-KR" dirty="0"/>
          </a:p>
          <a:p>
            <a:pPr marL="0" indent="0">
              <a:spcBef>
                <a:spcPts val="576"/>
              </a:spcBef>
              <a:buNone/>
              <a:defRPr/>
            </a:pPr>
            <a:endParaRPr kumimoji="0" lang="ko-KR" altLang="en-US" b="0" i="0" u="none" strike="noStrike" kern="1200" cap="none" spc="0" normalizeH="0" dirty="0">
              <a:solidFill>
                <a:schemeClr val="bg2">
                  <a:lumMod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SQL(Structured Query Language)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1550020"/>
            <a:ext cx="8596668" cy="4491343"/>
          </a:xfr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dirty="0"/>
              <a:t>SQL</a:t>
            </a:r>
            <a:r>
              <a:rPr lang="ko-KR" altLang="en-US" dirty="0"/>
              <a:t>은 관계형 데이터베이스 관리 시스템에서 데이터를 검색과 관리 등을 위해 설계된 특수 목적 프로그래밍 언어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ko-KR" altLang="en-US" dirty="0"/>
              <a:t>테이블 생성하기 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ko-KR" altLang="en-US" dirty="0"/>
              <a:t>테이블 삭제하기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38365" y="2964130"/>
            <a:ext cx="6804980" cy="2014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/>
              <a:t>CREATE TABLE</a:t>
            </a:r>
            <a:r>
              <a:rPr lang="ko-KR" altLang="en-US"/>
              <a:t> </a:t>
            </a:r>
            <a:r>
              <a:rPr lang="en-US" altLang="ko-KR"/>
              <a:t>USERHGD(</a:t>
            </a:r>
            <a:endParaRPr lang="ko-KR" altLang="en-US"/>
          </a:p>
          <a:p>
            <a:pPr>
              <a:defRPr/>
            </a:pPr>
            <a:r>
              <a:rPr lang="en-US" altLang="ko-KR"/>
              <a:t>	userId VARCHAR(20) NOT NULL,</a:t>
            </a:r>
          </a:p>
          <a:p>
            <a:pPr>
              <a:defRPr/>
            </a:pPr>
            <a:r>
              <a:rPr lang="en-US" altLang="ko-KR"/>
              <a:t>	userPassword VARCHAR(20) NOT NULL,</a:t>
            </a:r>
          </a:p>
          <a:p>
            <a:pPr>
              <a:defRPr/>
            </a:pPr>
            <a:r>
              <a:rPr lang="en-US" altLang="ko-KR"/>
              <a:t>              userName VARCHAR(20) NOT NULL,</a:t>
            </a:r>
          </a:p>
          <a:p>
            <a:pPr>
              <a:defRPr/>
            </a:pPr>
            <a:r>
              <a:rPr lang="en-US" altLang="ko-KR"/>
              <a:t>              userAge INT NOT NULL,</a:t>
            </a:r>
          </a:p>
          <a:p>
            <a:pPr>
              <a:defRPr/>
            </a:pPr>
            <a:r>
              <a:rPr lang="en-US" altLang="ko-KR"/>
              <a:t>              PRIMMARY KEY(userID)</a:t>
            </a:r>
          </a:p>
          <a:p>
            <a:pPr>
              <a:defRPr/>
            </a:pPr>
            <a:r>
              <a:rPr lang="en-US" altLang="ko-KR"/>
              <a:t>);</a:t>
            </a:r>
            <a:r>
              <a:rPr lang="ko-KR" altLang="en-US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38364" y="5628125"/>
            <a:ext cx="6804980" cy="6409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/>
              <a:t>DROP TABLE</a:t>
            </a:r>
            <a:r>
              <a:rPr lang="ko-KR" altLang="en-US"/>
              <a:t> </a:t>
            </a:r>
            <a:r>
              <a:rPr lang="en-US" altLang="ko-KR"/>
              <a:t>USERHGD;</a:t>
            </a:r>
          </a:p>
          <a:p>
            <a:pPr>
              <a:defRPr/>
            </a:pPr>
            <a:r>
              <a:rPr lang="en-US" altLang="ko-KR"/>
              <a:t>	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SQL(Structured Query Language)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1295971"/>
            <a:ext cx="8596668" cy="3880773"/>
          </a:xfr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ko-KR" altLang="en-US" dirty="0"/>
              <a:t>테이블에</a:t>
            </a:r>
            <a:r>
              <a:rPr lang="en-US" altLang="ko-KR" dirty="0"/>
              <a:t> </a:t>
            </a:r>
            <a:r>
              <a:rPr lang="ko-KR" altLang="en-US" dirty="0"/>
              <a:t>레코드 삽입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ko-KR" altLang="en-US" dirty="0"/>
              <a:t>데이터 조회하기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54904" y="1779707"/>
            <a:ext cx="9067167" cy="904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/>
              <a:t>INSERT</a:t>
            </a:r>
            <a:r>
              <a:rPr lang="ko-KR" altLang="en-US" b="1" dirty="0"/>
              <a:t> </a:t>
            </a:r>
            <a:r>
              <a:rPr lang="en-US" altLang="ko-KR" b="1" dirty="0"/>
              <a:t>INTO</a:t>
            </a:r>
            <a:r>
              <a:rPr lang="ko-KR" altLang="en-US" dirty="0"/>
              <a:t> </a:t>
            </a:r>
            <a:r>
              <a:rPr lang="en-US" altLang="ko-KR" dirty="0"/>
              <a:t>USERHGD(	</a:t>
            </a:r>
            <a:r>
              <a:rPr lang="en-US" altLang="ko-KR" dirty="0" err="1"/>
              <a:t>userId</a:t>
            </a:r>
            <a:r>
              <a:rPr lang="en-US" altLang="ko-KR" dirty="0"/>
              <a:t>, </a:t>
            </a:r>
            <a:r>
              <a:rPr lang="en-US" altLang="ko-KR" dirty="0" err="1"/>
              <a:t>userPassword</a:t>
            </a:r>
            <a:r>
              <a:rPr lang="en-US" altLang="ko-KR" dirty="0"/>
              <a:t>, </a:t>
            </a:r>
            <a:r>
              <a:rPr lang="en-US" altLang="ko-KR" dirty="0" err="1"/>
              <a:t>userName</a:t>
            </a:r>
            <a:r>
              <a:rPr lang="en-US" altLang="ko-KR" dirty="0"/>
              <a:t>, </a:t>
            </a:r>
            <a:r>
              <a:rPr lang="en-US" altLang="ko-KR" dirty="0" err="1"/>
              <a:t>userAge</a:t>
            </a:r>
            <a:r>
              <a:rPr lang="en-US" altLang="ko-KR" dirty="0"/>
              <a:t>)</a:t>
            </a:r>
          </a:p>
          <a:p>
            <a:pPr>
              <a:defRPr/>
            </a:pPr>
            <a:r>
              <a:rPr lang="en-US" altLang="ko-KR" b="1" dirty="0"/>
              <a:t>VALUES</a:t>
            </a:r>
            <a:r>
              <a:rPr lang="en-US" altLang="ko-KR" dirty="0"/>
              <a:t>(’21001hgd’, ‘1234!@#$’, ‘HGD’, 18);</a:t>
            </a:r>
          </a:p>
          <a:p>
            <a:pPr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35319" y="3788569"/>
            <a:ext cx="9933946" cy="2276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/>
              <a:t>SELECT</a:t>
            </a:r>
            <a:r>
              <a:rPr lang="en-US" altLang="ko-KR" dirty="0"/>
              <a:t> * </a:t>
            </a:r>
            <a:r>
              <a:rPr lang="en-US" altLang="ko-KR" b="1" dirty="0"/>
              <a:t>FROM</a:t>
            </a:r>
            <a:r>
              <a:rPr lang="en-US" altLang="ko-KR" dirty="0"/>
              <a:t> USERHGD //USERHGD</a:t>
            </a:r>
            <a:r>
              <a:rPr lang="ko-KR" altLang="en-US" dirty="0"/>
              <a:t> 테이블의 모든 칼럼 조회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en-US" altLang="ko-KR" b="1" dirty="0"/>
              <a:t>SELECT</a:t>
            </a:r>
            <a:r>
              <a:rPr lang="en-US" altLang="ko-KR" dirty="0"/>
              <a:t> </a:t>
            </a:r>
            <a:r>
              <a:rPr lang="en-US" altLang="ko-KR" dirty="0" err="1"/>
              <a:t>userId</a:t>
            </a:r>
            <a:r>
              <a:rPr lang="en-US" altLang="ko-KR" dirty="0"/>
              <a:t>, </a:t>
            </a:r>
            <a:r>
              <a:rPr lang="en-US" altLang="ko-KR" dirty="0" err="1"/>
              <a:t>userAge</a:t>
            </a:r>
            <a:r>
              <a:rPr lang="en-US" altLang="ko-KR" dirty="0"/>
              <a:t> </a:t>
            </a:r>
            <a:r>
              <a:rPr lang="en-US" altLang="ko-KR" b="1" dirty="0"/>
              <a:t>FROM</a:t>
            </a:r>
            <a:r>
              <a:rPr lang="en-US" altLang="ko-KR" dirty="0"/>
              <a:t> USERHGD //USERHGD</a:t>
            </a:r>
            <a:r>
              <a:rPr lang="ko-KR" altLang="en-US" dirty="0"/>
              <a:t>의 </a:t>
            </a:r>
            <a:r>
              <a:rPr lang="en-US" altLang="ko-KR" dirty="0" err="1"/>
              <a:t>userId</a:t>
            </a:r>
            <a:r>
              <a:rPr lang="en-US" altLang="ko-KR" dirty="0"/>
              <a:t>, </a:t>
            </a:r>
            <a:r>
              <a:rPr lang="en-US" altLang="ko-KR" dirty="0" err="1"/>
              <a:t>userAge</a:t>
            </a:r>
            <a:r>
              <a:rPr lang="ko-KR" altLang="en-US" dirty="0"/>
              <a:t> 칼럼 조회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en-US" altLang="ko-KR" b="1" dirty="0"/>
              <a:t>SELECT</a:t>
            </a:r>
            <a:r>
              <a:rPr lang="en-US" altLang="ko-KR" dirty="0"/>
              <a:t> * </a:t>
            </a:r>
            <a:r>
              <a:rPr lang="en-US" altLang="ko-KR" b="1" dirty="0"/>
              <a:t>FROM</a:t>
            </a:r>
            <a:r>
              <a:rPr lang="en-US" altLang="ko-KR" dirty="0"/>
              <a:t> USERHGD </a:t>
            </a:r>
            <a:r>
              <a:rPr lang="en-US" altLang="ko-KR" b="1" dirty="0"/>
              <a:t>WHERE</a:t>
            </a:r>
            <a:r>
              <a:rPr lang="en-US" altLang="ko-KR" dirty="0"/>
              <a:t> </a:t>
            </a:r>
            <a:r>
              <a:rPr lang="en-US" altLang="ko-KR" dirty="0" err="1"/>
              <a:t>userAge</a:t>
            </a:r>
            <a:r>
              <a:rPr lang="en-US" altLang="ko-KR" dirty="0"/>
              <a:t> = 17 //</a:t>
            </a:r>
            <a:r>
              <a:rPr lang="ko-KR" altLang="en-US" dirty="0"/>
              <a:t> </a:t>
            </a:r>
            <a:r>
              <a:rPr lang="en-US" altLang="ko-KR" dirty="0" err="1"/>
              <a:t>userAge</a:t>
            </a:r>
            <a:r>
              <a:rPr lang="en-US" altLang="ko-KR" dirty="0"/>
              <a:t> </a:t>
            </a:r>
            <a:r>
              <a:rPr lang="ko-KR" altLang="en-US" dirty="0"/>
              <a:t>가 </a:t>
            </a:r>
            <a:r>
              <a:rPr lang="en-US" altLang="ko-KR" dirty="0"/>
              <a:t>17</a:t>
            </a:r>
            <a:r>
              <a:rPr lang="ko-KR" altLang="en-US" dirty="0"/>
              <a:t>인 사람 조회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en-US" altLang="ko-KR" b="1" dirty="0"/>
              <a:t>SELECT</a:t>
            </a:r>
            <a:r>
              <a:rPr lang="en-US" altLang="ko-KR" dirty="0"/>
              <a:t> </a:t>
            </a:r>
            <a:r>
              <a:rPr lang="en-US" altLang="ko-KR" dirty="0" err="1"/>
              <a:t>userId</a:t>
            </a:r>
            <a:r>
              <a:rPr lang="en-US" altLang="ko-KR" dirty="0"/>
              <a:t> </a:t>
            </a:r>
            <a:r>
              <a:rPr lang="en-US" altLang="ko-KR" b="1" dirty="0"/>
              <a:t>FROM</a:t>
            </a:r>
            <a:r>
              <a:rPr lang="en-US" altLang="ko-KR" dirty="0"/>
              <a:t> USERHGD </a:t>
            </a:r>
            <a:r>
              <a:rPr lang="en-US" altLang="ko-KR" b="1" dirty="0"/>
              <a:t>WHERE</a:t>
            </a:r>
            <a:r>
              <a:rPr lang="en-US" altLang="ko-KR" dirty="0"/>
              <a:t> </a:t>
            </a:r>
            <a:r>
              <a:rPr lang="en-US" altLang="ko-KR" dirty="0" err="1"/>
              <a:t>userAge</a:t>
            </a:r>
            <a:r>
              <a:rPr lang="en-US" altLang="ko-KR" dirty="0"/>
              <a:t> = 17 //</a:t>
            </a:r>
            <a:r>
              <a:rPr lang="en-US" altLang="ko-KR" dirty="0" err="1"/>
              <a:t>userAge</a:t>
            </a:r>
            <a:r>
              <a:rPr lang="ko-KR" altLang="en-US" dirty="0"/>
              <a:t>가 </a:t>
            </a:r>
            <a:r>
              <a:rPr lang="en-US" altLang="ko-KR" dirty="0"/>
              <a:t>17</a:t>
            </a:r>
            <a:r>
              <a:rPr lang="ko-KR" altLang="en-US" dirty="0"/>
              <a:t>인 사람의 </a:t>
            </a:r>
            <a:r>
              <a:rPr lang="en-US" altLang="ko-KR" dirty="0" err="1"/>
              <a:t>userId</a:t>
            </a:r>
            <a:r>
              <a:rPr lang="ko-KR" altLang="en-US" dirty="0"/>
              <a:t> 조회</a:t>
            </a:r>
          </a:p>
          <a:p>
            <a:pPr>
              <a:defRPr/>
            </a:pP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execSQL </a:t>
            </a:r>
            <a:r>
              <a:rPr lang="ko-KR" altLang="en-US"/>
              <a:t>메서드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4500" y="1358794"/>
            <a:ext cx="11302999" cy="4960939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altLang="ko-KR" dirty="0" err="1"/>
              <a:t>SQLiteDatabase</a:t>
            </a:r>
            <a:r>
              <a:rPr lang="ko-KR" altLang="en-US" dirty="0"/>
              <a:t>객체에서 가장 중요한 메서드 중 하나</a:t>
            </a:r>
          </a:p>
          <a:p>
            <a:pPr>
              <a:defRPr/>
            </a:pPr>
            <a:r>
              <a:rPr lang="ko-KR" altLang="en-US" dirty="0"/>
              <a:t>테이블을 만들고</a:t>
            </a:r>
            <a:r>
              <a:rPr lang="en-US" altLang="ko-KR" dirty="0"/>
              <a:t>,</a:t>
            </a:r>
            <a:r>
              <a:rPr lang="ko-KR" altLang="en-US" dirty="0"/>
              <a:t> 레코드를 추가하는 등의 표준 </a:t>
            </a:r>
            <a:r>
              <a:rPr lang="en-US" altLang="ko-KR" dirty="0"/>
              <a:t>SQL</a:t>
            </a:r>
            <a:r>
              <a:rPr lang="ko-KR" altLang="en-US" dirty="0"/>
              <a:t>을 사용하는 여러 데이터 처리가 가능함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결과값을 </a:t>
            </a:r>
            <a:r>
              <a:rPr lang="en-US" altLang="ko-KR" dirty="0"/>
              <a:t>Cursor</a:t>
            </a:r>
            <a:r>
              <a:rPr lang="ko-KR" altLang="en-US" dirty="0"/>
              <a:t> 객체로 받으려면 </a:t>
            </a:r>
            <a:r>
              <a:rPr lang="en-US" altLang="ko-KR" dirty="0" err="1"/>
              <a:t>rawQuery</a:t>
            </a:r>
            <a:r>
              <a:rPr lang="ko-KR" altLang="en-US" dirty="0"/>
              <a:t> 메서드 사용</a:t>
            </a:r>
            <a:r>
              <a:rPr lang="en-US" altLang="ko-KR" dirty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60857" y="2159353"/>
            <a:ext cx="8147020" cy="36497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헬퍼</a:t>
            </a:r>
            <a:r>
              <a:rPr lang="en-US" altLang="ko-KR"/>
              <a:t>(Helper)</a:t>
            </a:r>
            <a:r>
              <a:rPr lang="ko-KR" altLang="en-US"/>
              <a:t> 클래스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5289" y="1493547"/>
            <a:ext cx="11302999" cy="5824141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데이터베이스를 만드는 것 외에도 테이블의 정의가 바뀌어서 스키마</a:t>
            </a:r>
            <a:r>
              <a:rPr lang="en-US" altLang="ko-KR" dirty="0"/>
              <a:t>(Schema)</a:t>
            </a:r>
            <a:r>
              <a:rPr lang="ko-KR" altLang="en-US" dirty="0" err="1"/>
              <a:t>를</a:t>
            </a:r>
            <a:r>
              <a:rPr lang="ko-KR" altLang="en-US" dirty="0"/>
              <a:t> 업그레이드 할 필요가 있을 때에 </a:t>
            </a:r>
            <a:r>
              <a:rPr lang="en-US" altLang="ko-KR" dirty="0"/>
              <a:t>API</a:t>
            </a:r>
            <a:r>
              <a:rPr lang="ko-KR" altLang="en-US" dirty="0"/>
              <a:t>에서 제공하는 </a:t>
            </a:r>
            <a:r>
              <a:rPr lang="ko-KR" altLang="en-US" dirty="0" err="1"/>
              <a:t>헬퍼</a:t>
            </a:r>
            <a:r>
              <a:rPr lang="en-US" altLang="ko-KR" dirty="0"/>
              <a:t>(Helper)</a:t>
            </a:r>
            <a:r>
              <a:rPr lang="ko-KR" altLang="en-US" dirty="0"/>
              <a:t>클래스를 사용하는 것도 좋은 방법</a:t>
            </a:r>
          </a:p>
          <a:p>
            <a:pPr>
              <a:defRPr/>
            </a:pPr>
            <a:r>
              <a:rPr lang="ko-KR" altLang="en-US" dirty="0"/>
              <a:t>스키마</a:t>
            </a:r>
            <a:r>
              <a:rPr lang="en-US" altLang="ko-KR" dirty="0"/>
              <a:t>(Schema)</a:t>
            </a:r>
          </a:p>
          <a:p>
            <a:pPr lvl="1">
              <a:defRPr/>
            </a:pPr>
            <a:r>
              <a:rPr lang="ko-KR" altLang="en-US" dirty="0"/>
              <a:t>데이터베이스의 구조와 제약조건에 관한 전반적인 명세를 </a:t>
            </a:r>
            <a:r>
              <a:rPr lang="ko-KR" altLang="en-US" dirty="0" err="1"/>
              <a:t>기술한것</a:t>
            </a:r>
            <a:endParaRPr lang="ko-KR" altLang="en-US" dirty="0"/>
          </a:p>
          <a:p>
            <a:pPr lvl="1">
              <a:defRPr/>
            </a:pPr>
            <a:r>
              <a:rPr lang="ko-KR" altLang="en-US" dirty="0"/>
              <a:t>테이블의 구조는 필요에 따라 </a:t>
            </a:r>
            <a:r>
              <a:rPr lang="ko-KR" altLang="en-US" dirty="0" err="1"/>
              <a:t>바뀔수</a:t>
            </a:r>
            <a:r>
              <a:rPr lang="ko-KR" altLang="en-US" dirty="0"/>
              <a:t> 있음</a:t>
            </a:r>
          </a:p>
          <a:p>
            <a:pPr lvl="1">
              <a:defRPr/>
            </a:pPr>
            <a:r>
              <a:rPr lang="ko-KR" altLang="en-US" dirty="0"/>
              <a:t>테이블 안에 데이터가 있는 경우</a:t>
            </a:r>
            <a:r>
              <a:rPr lang="en-US" altLang="ko-KR" dirty="0"/>
              <a:t>,</a:t>
            </a:r>
            <a:r>
              <a:rPr lang="ko-KR" altLang="en-US" dirty="0"/>
              <a:t> 그 데이터가 삭제되거나 수정되어야 할 수 있음</a:t>
            </a:r>
            <a:r>
              <a:rPr lang="en-US" altLang="ko-KR" dirty="0"/>
              <a:t>.</a:t>
            </a:r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r>
              <a:rPr lang="en-US" altLang="ko-KR" dirty="0" err="1"/>
              <a:t>SQLiteOpenHelper</a:t>
            </a:r>
            <a:r>
              <a:rPr lang="ko-KR" altLang="en-US" dirty="0"/>
              <a:t> 클래스를 사용함</a:t>
            </a:r>
            <a:r>
              <a:rPr lang="en-US" altLang="ko-KR" dirty="0"/>
              <a:t>.</a:t>
            </a:r>
          </a:p>
          <a:p>
            <a:pPr lvl="1">
              <a:defRPr/>
            </a:pPr>
            <a:r>
              <a:rPr lang="en-US" altLang="ko-KR" dirty="0" err="1"/>
              <a:t>SQLiteOpenHelper</a:t>
            </a:r>
            <a:r>
              <a:rPr lang="ko-KR" altLang="en-US" dirty="0"/>
              <a:t> 객체는 데이터베이스를 만들거나 열기 위해 필요한 작업을 도와주는 역할을 하지만</a:t>
            </a:r>
            <a:r>
              <a:rPr lang="en-US" altLang="ko-KR" dirty="0"/>
              <a:t>,</a:t>
            </a:r>
            <a:r>
              <a:rPr lang="ko-KR" altLang="en-US" dirty="0"/>
              <a:t> 해당 객체를 만든다고 해서 데이터베이스 파일이 바로 만들어지는 것은 아님</a:t>
            </a:r>
            <a:r>
              <a:rPr lang="en-US" altLang="ko-KR" dirty="0"/>
              <a:t>!</a:t>
            </a:r>
          </a:p>
          <a:p>
            <a:pPr lvl="1">
              <a:defRPr/>
            </a:pPr>
            <a:r>
              <a:rPr lang="ko-KR" altLang="en-US" dirty="0"/>
              <a:t>파일 생성을 위해서는 </a:t>
            </a:r>
            <a:r>
              <a:rPr lang="en-US" altLang="ko-KR" dirty="0" err="1"/>
              <a:t>getReadableDatabase</a:t>
            </a:r>
            <a:r>
              <a:rPr lang="en-US" altLang="ko-KR" dirty="0"/>
              <a:t>()</a:t>
            </a:r>
            <a:r>
              <a:rPr lang="ko-KR" altLang="en-US" dirty="0"/>
              <a:t>또는 </a:t>
            </a:r>
            <a:r>
              <a:rPr lang="en-US" altLang="ko-KR" dirty="0" err="1"/>
              <a:t>getWritableDatabase</a:t>
            </a:r>
            <a:r>
              <a:rPr lang="en-US" altLang="ko-KR" dirty="0"/>
              <a:t>() </a:t>
            </a:r>
            <a:r>
              <a:rPr lang="ko-KR" altLang="en-US" dirty="0"/>
              <a:t>메서드를 </a:t>
            </a:r>
            <a:r>
              <a:rPr lang="ko-KR" altLang="en-US" dirty="0" err="1"/>
              <a:t>호출해야함</a:t>
            </a:r>
            <a:r>
              <a:rPr lang="en-US" altLang="ko-KR" dirty="0"/>
              <a:t>.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 err="1"/>
              <a:t>콜백메서드를</a:t>
            </a:r>
            <a:r>
              <a:rPr lang="ko-KR" altLang="en-US" dirty="0"/>
              <a:t> 다시 정의하여 처리할 수 있음</a:t>
            </a:r>
          </a:p>
          <a:p>
            <a:pPr lvl="1">
              <a:defRPr/>
            </a:pPr>
            <a:r>
              <a:rPr lang="en-US" altLang="ko-KR" dirty="0" err="1"/>
              <a:t>OnCreate</a:t>
            </a:r>
            <a:r>
              <a:rPr lang="en-US" altLang="ko-KR" dirty="0"/>
              <a:t>, </a:t>
            </a:r>
            <a:r>
              <a:rPr lang="en-US" altLang="ko-KR" dirty="0" err="1"/>
              <a:t>OnOpen</a:t>
            </a:r>
            <a:r>
              <a:rPr lang="en-US" altLang="ko-KR" dirty="0"/>
              <a:t>, </a:t>
            </a:r>
            <a:r>
              <a:rPr lang="en-US" altLang="ko-KR" dirty="0" err="1"/>
              <a:t>OnUpgrade</a:t>
            </a:r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내용 제공자</a:t>
            </a:r>
            <a:r>
              <a:rPr lang="en-US" altLang="ko-KR"/>
              <a:t>(Content Provider,</a:t>
            </a:r>
            <a:r>
              <a:rPr lang="ko-KR" altLang="en-US"/>
              <a:t> </a:t>
            </a:r>
            <a:r>
              <a:rPr lang="en-US" altLang="ko-KR"/>
              <a:t>CP)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444500" y="1809905"/>
            <a:ext cx="11302999" cy="4960939"/>
          </a:xfr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ko-KR" altLang="en-US" dirty="0"/>
              <a:t>내용 제공자는 응용 프로그램 사이에 데이터를 공유하기 위한 컴포넌트</a:t>
            </a:r>
          </a:p>
          <a:p>
            <a:pPr>
              <a:defRPr/>
            </a:pPr>
            <a:r>
              <a:rPr lang="ko-KR" altLang="en-US" dirty="0"/>
              <a:t>기본적으로 앱은 자신의 데이터에는 자신만 접근 가능함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외부고</a:t>
            </a:r>
            <a:r>
              <a:rPr lang="ko-KR" altLang="en-US" dirty="0"/>
              <a:t> 공개하려면 내용 제공자를 생성해야 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=&gt;</a:t>
            </a:r>
            <a:r>
              <a:rPr lang="ko-KR" altLang="en-US" dirty="0"/>
              <a:t> 앱에서 관리하는 데이터를 다른 앱에서 접근하도록 도움</a:t>
            </a:r>
          </a:p>
          <a:p>
            <a:pPr>
              <a:defRPr/>
            </a:pPr>
            <a:r>
              <a:rPr lang="en-US" altLang="ko-KR" dirty="0"/>
              <a:t>CP</a:t>
            </a:r>
            <a:r>
              <a:rPr lang="ko-KR" altLang="en-US" dirty="0"/>
              <a:t>의 정보를 제공하는 방법으로 </a:t>
            </a:r>
            <a:r>
              <a:rPr lang="en-US" altLang="ko-KR" dirty="0"/>
              <a:t>URI</a:t>
            </a:r>
            <a:r>
              <a:rPr lang="ko-KR" altLang="en-US" dirty="0" err="1"/>
              <a:t>를</a:t>
            </a:r>
            <a:r>
              <a:rPr lang="ko-KR" altLang="en-US" dirty="0"/>
              <a:t> 사용한다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앱 구성 요소이므로 시스템에서 관리하며 </a:t>
            </a:r>
            <a:r>
              <a:rPr lang="en-US" altLang="ko-KR" dirty="0"/>
              <a:t>Manifest</a:t>
            </a:r>
            <a:r>
              <a:rPr lang="ko-KR" altLang="en-US" dirty="0"/>
              <a:t> 파일에 등록해야 사용 가능</a:t>
            </a:r>
          </a:p>
          <a:p>
            <a:pPr>
              <a:defRPr/>
            </a:pPr>
            <a:r>
              <a:rPr lang="ko-KR" altLang="en-US" dirty="0"/>
              <a:t>내용제공자의 동작은 </a:t>
            </a:r>
            <a:r>
              <a:rPr lang="en-US" altLang="ko-KR" dirty="0"/>
              <a:t>CRUD</a:t>
            </a:r>
            <a:r>
              <a:rPr lang="ko-KR" altLang="en-US" dirty="0"/>
              <a:t> 동작을 기준으로 함</a:t>
            </a:r>
          </a:p>
          <a:p>
            <a:pPr>
              <a:defRPr/>
            </a:pPr>
            <a:r>
              <a:rPr lang="en-US" altLang="ko-KR" dirty="0"/>
              <a:t>CRUD: Create(</a:t>
            </a:r>
            <a:r>
              <a:rPr lang="ko-KR" altLang="en-US" dirty="0"/>
              <a:t>생성</a:t>
            </a:r>
            <a:r>
              <a:rPr lang="en-US" altLang="ko-KR" dirty="0"/>
              <a:t>),</a:t>
            </a:r>
            <a:r>
              <a:rPr lang="ko-KR" altLang="en-US" dirty="0"/>
              <a:t> </a:t>
            </a:r>
            <a:r>
              <a:rPr lang="en-US" altLang="ko-KR" dirty="0"/>
              <a:t>Read(</a:t>
            </a:r>
            <a:r>
              <a:rPr lang="ko-KR" altLang="en-US" dirty="0"/>
              <a:t>조회</a:t>
            </a:r>
            <a:r>
              <a:rPr lang="en-US" altLang="ko-KR" dirty="0"/>
              <a:t>),</a:t>
            </a:r>
            <a:r>
              <a:rPr lang="ko-KR" altLang="en-US" dirty="0"/>
              <a:t> </a:t>
            </a:r>
            <a:r>
              <a:rPr lang="en-US" altLang="ko-KR" dirty="0"/>
              <a:t>Update(</a:t>
            </a:r>
            <a:r>
              <a:rPr lang="ko-KR" altLang="en-US" dirty="0"/>
              <a:t>수정</a:t>
            </a:r>
            <a:r>
              <a:rPr lang="en-US" altLang="ko-KR" dirty="0"/>
              <a:t>),</a:t>
            </a:r>
            <a:r>
              <a:rPr lang="ko-KR" altLang="en-US" dirty="0"/>
              <a:t> </a:t>
            </a:r>
            <a:r>
              <a:rPr lang="en-US" altLang="ko-KR" dirty="0"/>
              <a:t>Delete(</a:t>
            </a:r>
            <a:r>
              <a:rPr lang="ko-KR" altLang="en-US" dirty="0"/>
              <a:t>삭제</a:t>
            </a:r>
            <a:r>
              <a:rPr lang="en-US" altLang="ko-KR" dirty="0"/>
              <a:t>)</a:t>
            </a:r>
          </a:p>
          <a:p>
            <a:pPr lvl="1">
              <a:defRPr/>
            </a:pPr>
            <a:r>
              <a:rPr lang="en-US" altLang="ko-KR" dirty="0"/>
              <a:t>insert(), query(), update(), delete()</a:t>
            </a:r>
            <a:r>
              <a:rPr lang="ko-KR" altLang="en-US" dirty="0"/>
              <a:t> 메서드 지원함</a:t>
            </a:r>
            <a:r>
              <a:rPr lang="en-US" altLang="ko-KR" dirty="0"/>
              <a:t>.</a:t>
            </a:r>
          </a:p>
          <a:p>
            <a:pPr marL="0" indent="0">
              <a:buNone/>
              <a:defRPr/>
            </a:pPr>
            <a:endParaRPr lang="ko-KR" altLang="en-US" dirty="0"/>
          </a:p>
        </p:txBody>
      </p:sp>
      <p:grpSp>
        <p:nvGrpSpPr>
          <p:cNvPr id="5" name="그룹 10"/>
          <p:cNvGrpSpPr/>
          <p:nvPr/>
        </p:nvGrpSpPr>
        <p:grpSpPr>
          <a:xfrm>
            <a:off x="9744706" y="3429000"/>
            <a:ext cx="2390145" cy="3425605"/>
            <a:chOff x="2080719" y="2807848"/>
            <a:chExt cx="2529051" cy="3570836"/>
          </a:xfrm>
        </p:grpSpPr>
        <p:sp>
          <p:nvSpPr>
            <p:cNvPr id="6" name="직사각형 9"/>
            <p:cNvSpPr/>
            <p:nvPr/>
          </p:nvSpPr>
          <p:spPr>
            <a:xfrm>
              <a:off x="2080719" y="2807848"/>
              <a:ext cx="2529051" cy="3570836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모서리가 둥근 직사각형 5"/>
            <p:cNvSpPr/>
            <p:nvPr/>
          </p:nvSpPr>
          <p:spPr>
            <a:xfrm>
              <a:off x="2294211" y="2977383"/>
              <a:ext cx="2102069" cy="640474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200"/>
                <a:t>액티비티</a:t>
              </a:r>
            </a:p>
          </p:txBody>
        </p:sp>
        <p:sp>
          <p:nvSpPr>
            <p:cNvPr id="8" name="모서리가 둥근 직사각형 6"/>
            <p:cNvSpPr/>
            <p:nvPr/>
          </p:nvSpPr>
          <p:spPr>
            <a:xfrm>
              <a:off x="2294211" y="3788569"/>
              <a:ext cx="2102069" cy="640474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200"/>
                <a:t>서비스</a:t>
              </a:r>
            </a:p>
          </p:txBody>
        </p:sp>
        <p:sp>
          <p:nvSpPr>
            <p:cNvPr id="9" name="모서리가 둥근 직사각형 7"/>
            <p:cNvSpPr/>
            <p:nvPr/>
          </p:nvSpPr>
          <p:spPr>
            <a:xfrm>
              <a:off x="2294211" y="4593267"/>
              <a:ext cx="2102069" cy="640474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200"/>
                <a:t>브로드캐스트</a:t>
              </a:r>
            </a:p>
            <a:p>
              <a:pPr algn="ctr">
                <a:defRPr/>
              </a:pPr>
              <a:r>
                <a:rPr lang="ko-KR" altLang="en-US" sz="2200"/>
                <a:t> 수신자</a:t>
              </a:r>
            </a:p>
          </p:txBody>
        </p:sp>
        <p:sp>
          <p:nvSpPr>
            <p:cNvPr id="10" name="모서리가 둥근 직사각형 8"/>
            <p:cNvSpPr/>
            <p:nvPr/>
          </p:nvSpPr>
          <p:spPr>
            <a:xfrm>
              <a:off x="2294211" y="5365120"/>
              <a:ext cx="2102069" cy="640474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200"/>
                <a:t>내용 제공자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내용 제공자</a:t>
            </a:r>
            <a:r>
              <a:rPr lang="en-US" altLang="ko-KR"/>
              <a:t>(Content Provider,</a:t>
            </a:r>
            <a:r>
              <a:rPr lang="ko-KR" altLang="en-US"/>
              <a:t> </a:t>
            </a:r>
            <a:r>
              <a:rPr lang="en-US" altLang="ko-KR"/>
              <a:t>CP)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431799" y="1308100"/>
            <a:ext cx="11302999" cy="4960939"/>
          </a:xfrm>
        </p:spPr>
        <p:txBody>
          <a:bodyPr vert="horz" wrap="square" lIns="91440" tIns="45720" rIns="91440" bIns="45720" anchor="t"/>
          <a:lstStyle/>
          <a:p>
            <a:pPr lvl="0">
              <a:defRPr/>
            </a:pPr>
            <a:r>
              <a:rPr lang="ko-KR" altLang="en-US"/>
              <a:t>내용제공자를 사용하면 다른 앱에게 데이터 접근 통로를 열어줄 수 있음</a:t>
            </a:r>
          </a:p>
          <a:p>
            <a:pPr marL="0" lvl="0" indent="0">
              <a:buNone/>
              <a:defRPr/>
            </a:pPr>
            <a:r>
              <a:rPr lang="en-US" altLang="ko-KR"/>
              <a:t>(</a:t>
            </a:r>
            <a:r>
              <a:rPr lang="ko-KR" altLang="en-US"/>
              <a:t>반드시 허용된 통로로만 접근해야함</a:t>
            </a:r>
            <a:r>
              <a:rPr lang="en-US" altLang="ko-KR"/>
              <a:t>)</a:t>
            </a:r>
          </a:p>
          <a:p>
            <a:pPr lvl="1">
              <a:defRPr/>
            </a:pPr>
            <a:r>
              <a:rPr lang="ko-KR" altLang="en-US"/>
              <a:t>해당 통로로 접근하기 위해서 </a:t>
            </a:r>
            <a:r>
              <a:rPr lang="ko-KR" altLang="en-US">
                <a:solidFill>
                  <a:srgbClr val="0000FF"/>
                </a:solidFill>
              </a:rPr>
              <a:t>콘텐트 리졸버</a:t>
            </a:r>
            <a:r>
              <a:rPr lang="en-US" altLang="ko-KR">
                <a:solidFill>
                  <a:srgbClr val="0000FF"/>
                </a:solidFill>
              </a:rPr>
              <a:t>(ContentResolver)</a:t>
            </a:r>
            <a:r>
              <a:rPr lang="ko-KR" altLang="en-US"/>
              <a:t>객체가 필요함</a:t>
            </a:r>
            <a:r>
              <a:rPr lang="en-US" altLang="ko-KR"/>
              <a:t>.</a:t>
            </a:r>
          </a:p>
          <a:p>
            <a:pPr marL="0" indent="0">
              <a:buNone/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41835" y="3003549"/>
            <a:ext cx="8956620" cy="31166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URI</a:t>
            </a:r>
            <a:r>
              <a:rPr lang="ko-KR" altLang="en-US"/>
              <a:t> 개념</a:t>
            </a:r>
          </a:p>
        </p:txBody>
      </p:sp>
      <p:sp>
        <p:nvSpPr>
          <p:cNvPr id="4" name="직사각형 3"/>
          <p:cNvSpPr>
            <a:spLocks noGrp="1"/>
          </p:cNvSpPr>
          <p:nvPr/>
        </p:nvSpPr>
        <p:spPr>
          <a:xfrm>
            <a:off x="584199" y="1460500"/>
            <a:ext cx="11302999" cy="4960939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r>
              <a:rPr lang="en-US" altLang="ko-KR" sz="2400"/>
              <a:t>URI (Uniform Resuorce Identifier)</a:t>
            </a:r>
            <a:br>
              <a:rPr lang="ko-KR" altLang="en-US" sz="2400"/>
            </a:br>
            <a:r>
              <a:rPr lang="en-US" altLang="ko-KR" sz="2400"/>
              <a:t>content://</a:t>
            </a:r>
            <a:r>
              <a:rPr lang="ko-KR" altLang="en-US" sz="2400"/>
              <a:t>패키지명</a:t>
            </a:r>
            <a:r>
              <a:rPr lang="en-US" altLang="ko-KR" sz="2400"/>
              <a:t>/</a:t>
            </a:r>
            <a:r>
              <a:rPr lang="ko-KR" altLang="en-US" sz="2400"/>
              <a:t>아이디</a:t>
            </a:r>
          </a:p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r>
              <a:rPr lang="ko-KR" altLang="en-US" sz="2400"/>
              <a:t>내용제공자 에서 제공하는 데이터에 접근하기 위한 주소로 사용됨</a:t>
            </a:r>
            <a:r>
              <a:rPr lang="en-US" altLang="ko-KR" sz="2400"/>
              <a:t>.</a:t>
            </a:r>
          </a:p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endParaRPr lang="en-US" altLang="ko-KR" sz="2400"/>
          </a:p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endParaRPr lang="ko-KR" altLang="en-US" sz="24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7965" y="2926556"/>
            <a:ext cx="10039350" cy="3267075"/>
          </a:xfrm>
          <a:prstGeom prst="rect">
            <a:avLst/>
          </a:prstGeom>
        </p:spPr>
      </p:pic>
      <p:sp>
        <p:nvSpPr>
          <p:cNvPr id="6" name="TextBox 26"/>
          <p:cNvSpPr txBox="1"/>
          <p:nvPr/>
        </p:nvSpPr>
        <p:spPr>
          <a:xfrm>
            <a:off x="5500686" y="3783807"/>
            <a:ext cx="6096000" cy="903366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contents:// 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내용 제공자에 의해 제어되는 데이터라는 의미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Authority - 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패키지명으로 지정한 부분을 가리키며 특정 내용 제공자를 구분하는 고유값</a:t>
            </a:r>
          </a:p>
        </p:txBody>
      </p:sp>
      <p:sp>
        <p:nvSpPr>
          <p:cNvPr id="7" name="TextBox 26"/>
          <p:cNvSpPr txBox="1"/>
          <p:nvPr/>
        </p:nvSpPr>
        <p:spPr>
          <a:xfrm>
            <a:off x="7995425" y="3061812"/>
            <a:ext cx="3956666" cy="367188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 dirty="0" err="1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BasePath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- 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여기선 테이블명</a:t>
            </a:r>
            <a:endParaRPr kumimoji="0" lang="ko-KR" altLang="en-US" sz="1800" b="0" i="0" u="none" strike="noStrike" kern="1200" cap="none" spc="0" normalizeH="0" baseline="0" dirty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8" name="TextBox 26"/>
          <p:cNvSpPr txBox="1"/>
          <p:nvPr/>
        </p:nvSpPr>
        <p:spPr>
          <a:xfrm>
            <a:off x="7162799" y="5091197"/>
            <a:ext cx="3744516" cy="367188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URI</a:t>
            </a:r>
            <a:r>
              <a:rPr kumimoji="0" lang="ko-KR" altLang="en-US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를 매칭하는 역할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Cursors</a:t>
            </a:r>
          </a:p>
        </p:txBody>
      </p:sp>
      <p:sp>
        <p:nvSpPr>
          <p:cNvPr id="4" name="직사각형 3"/>
          <p:cNvSpPr>
            <a:spLocks noGrp="1"/>
          </p:cNvSpPr>
          <p:nvPr/>
        </p:nvSpPr>
        <p:spPr>
          <a:xfrm>
            <a:off x="584199" y="1460500"/>
            <a:ext cx="11302999" cy="4960939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r>
              <a:rPr lang="en-US" altLang="ko-KR" sz="2400"/>
              <a:t>rawQuery</a:t>
            </a:r>
            <a:r>
              <a:rPr lang="ko-KR" altLang="en-US" sz="2400"/>
              <a:t>에서 반환되는 객체</a:t>
            </a:r>
          </a:p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r>
              <a:rPr lang="en-US" altLang="ko-KR" sz="2400"/>
              <a:t>Cursor</a:t>
            </a:r>
            <a:r>
              <a:rPr lang="ko-KR" altLang="en-US" sz="2400"/>
              <a:t> 객체는 테이블에 들어있는 각각의 레코드를 순서대로 접근할 수 있게 함</a:t>
            </a:r>
          </a:p>
          <a:p>
            <a:pPr marL="723900" lvl="1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r>
              <a:rPr lang="ko-KR" altLang="en-US" sz="2400"/>
              <a:t>처음에는 아무런 레코드를 가리키지 않음</a:t>
            </a:r>
          </a:p>
          <a:p>
            <a:pPr marL="723900" lvl="1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r>
              <a:rPr lang="en-US" altLang="ko-KR" sz="2400"/>
              <a:t>moveToNext()</a:t>
            </a:r>
            <a:r>
              <a:rPr lang="ko-KR" altLang="en-US" sz="2400"/>
              <a:t>메소드를 이용해 레코드를 가져옴</a:t>
            </a:r>
            <a:r>
              <a:rPr lang="en-US" altLang="ko-KR" sz="2400"/>
              <a:t>.</a:t>
            </a:r>
          </a:p>
          <a:p>
            <a:pPr marL="723900" lvl="1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r>
              <a:rPr lang="ko-KR" altLang="en-US" sz="2400"/>
              <a:t>사용한 후에 </a:t>
            </a:r>
            <a:r>
              <a:rPr lang="en-US" altLang="ko-KR" sz="2400"/>
              <a:t>close()</a:t>
            </a:r>
            <a:r>
              <a:rPr lang="ko-KR" altLang="en-US" sz="2400"/>
              <a:t> 메서드를 이용하여 닫아야함</a:t>
            </a:r>
            <a:r>
              <a:rPr lang="en-US" altLang="ko-KR" sz="2400"/>
              <a:t>.</a:t>
            </a:r>
          </a:p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endParaRPr lang="en-US" altLang="ko-KR" sz="2400"/>
          </a:p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endParaRPr lang="ko-KR" alt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C70635-1710-4E48-CE7E-74D75AC1D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730283"/>
            <a:ext cx="11120219" cy="3880773"/>
          </a:xfrm>
        </p:spPr>
        <p:txBody>
          <a:bodyPr/>
          <a:lstStyle/>
          <a:p>
            <a:r>
              <a:rPr kumimoji="1" lang="ko-KR" altLang="en-US" dirty="0"/>
              <a:t>사용자가 요청한 파일의 확장자가 </a:t>
            </a:r>
            <a:r>
              <a:rPr kumimoji="1" lang="en-US" altLang="ko-KR" dirty="0"/>
              <a:t>.html</a:t>
            </a:r>
            <a:r>
              <a:rPr kumimoji="1" lang="ko-KR" altLang="en-US" dirty="0"/>
              <a:t> 일 경우에 웹서버는 파일을 그대로 읽어서 그대로 전송</a:t>
            </a:r>
            <a:endParaRPr kumimoji="1" lang="en-US" altLang="ko-KR" dirty="0"/>
          </a:p>
          <a:p>
            <a:r>
              <a:rPr kumimoji="1" lang="ko-KR" altLang="en-US" dirty="0"/>
              <a:t>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한번 </a:t>
            </a:r>
            <a:r>
              <a:rPr kumimoji="1" lang="en-US" altLang="ko-KR" dirty="0" err="1"/>
              <a:t>index.html</a:t>
            </a:r>
            <a:r>
              <a:rPr kumimoji="1" lang="ko-KR" altLang="en-US" dirty="0"/>
              <a:t>이라는 웹 페이지를 만들었다면 그것은 언제나 같은 정보를 보여줌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D283A69-7925-3751-C073-17AAE708D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PHP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B122C3-2F42-C8CD-94EF-4D795E31B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882" y="2868971"/>
            <a:ext cx="10579120" cy="316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33540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내용 제공자를</a:t>
            </a:r>
            <a:r>
              <a:rPr lang="en-US" altLang="ko-KR"/>
              <a:t> </a:t>
            </a:r>
            <a:r>
              <a:rPr lang="ko-KR" altLang="en-US"/>
              <a:t>이용한 데이터 생성</a:t>
            </a:r>
            <a:r>
              <a:rPr lang="en-US" altLang="ko-KR"/>
              <a:t>,</a:t>
            </a:r>
            <a:r>
              <a:rPr lang="ko-KR" altLang="en-US"/>
              <a:t> 조회</a:t>
            </a:r>
            <a:r>
              <a:rPr lang="en-US" altLang="ko-KR"/>
              <a:t>,</a:t>
            </a:r>
            <a:r>
              <a:rPr lang="ko-KR" altLang="en-US"/>
              <a:t> 수정</a:t>
            </a:r>
            <a:r>
              <a:rPr lang="en-US" altLang="ko-KR"/>
              <a:t>,</a:t>
            </a:r>
            <a:r>
              <a:rPr lang="ko-KR" altLang="en-US"/>
              <a:t> 삭제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444500" y="2311709"/>
            <a:ext cx="11302999" cy="4960939"/>
          </a:xfrm>
        </p:spPr>
        <p:txBody>
          <a:bodyPr vert="horz" lIns="91440" tIns="45720" rIns="91440" bIns="45720"/>
          <a:lstStyle/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새로운 프로젝트 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Gs20200hgdProvider</a:t>
            </a:r>
          </a:p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패키지이름 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 dirty="0" err="1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org.techtown.provider</a:t>
            </a:r>
            <a:endParaRPr kumimoji="0" lang="en-US" altLang="ko-KR" sz="2400" b="0" i="0" u="none" strike="noStrike" kern="1200" cap="none" spc="0" normalizeH="0" baseline="0" dirty="0">
              <a:solidFill>
                <a:srgbClr val="363636"/>
              </a:solidFill>
              <a:latin typeface="Arial"/>
              <a:ea typeface="한컴 윤고딕 230"/>
              <a:cs typeface="한컴 윤고딕 230"/>
            </a:endParaRPr>
          </a:p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r>
              <a:rPr kumimoji="0" lang="en-US" altLang="ko-KR" sz="2400" b="0" i="0" u="none" strike="noStrike" kern="1200" cap="none" spc="0" normalizeH="0" baseline="0" dirty="0" err="1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DatabaseHelper.java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와 </a:t>
            </a:r>
            <a:r>
              <a:rPr kumimoji="0" lang="en-US" altLang="ko-KR" sz="2400" b="0" i="0" u="none" strike="noStrike" kern="1200" cap="none" spc="0" normalizeH="0" baseline="0" dirty="0" err="1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PersonProvider.java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생성</a:t>
            </a:r>
          </a:p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endParaRPr kumimoji="0" lang="ko-KR" altLang="en-US" sz="2400" b="0" i="0" u="none" strike="noStrike" kern="1200" cap="none" spc="0" normalizeH="0" baseline="0" dirty="0">
              <a:solidFill>
                <a:srgbClr val="363636"/>
              </a:solidFill>
              <a:latin typeface="Arial"/>
              <a:ea typeface="한컴 윤고딕 230"/>
              <a:cs typeface="한컴 윤고딕 230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endParaRPr kumimoji="0" lang="ko-KR" altLang="en-US" sz="2400" b="0" i="0" u="none" strike="noStrike" kern="1200" cap="none" spc="0" normalizeH="0" baseline="0" dirty="0">
              <a:solidFill>
                <a:srgbClr val="363636"/>
              </a:solidFill>
              <a:latin typeface="Arial"/>
              <a:ea typeface="한컴 윤고딕 230"/>
              <a:cs typeface="한컴 윤고딕 230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작업 순서 </a:t>
            </a:r>
          </a:p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 </a:t>
            </a:r>
            <a:r>
              <a:rPr kumimoji="0" lang="en-US" altLang="ko-KR" sz="2400" b="0" i="0" u="none" strike="noStrike" kern="1200" cap="none" spc="0" normalizeH="0" baseline="0" dirty="0" err="1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activity_main.xml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수정 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 dirty="0" err="1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DatabaseHelper.java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수정 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 dirty="0" err="1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PersonProvider.java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수정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 </a:t>
            </a:r>
            <a:r>
              <a:rPr kumimoji="0" lang="en-US" altLang="ko-KR" sz="2400" b="0" i="0" u="none" strike="noStrike" kern="1200" cap="none" spc="0" normalizeH="0" baseline="0" dirty="0" err="1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MainActivity.java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수정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 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 dirty="0" err="1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AndroidMenifest.xml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수정 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실행 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확인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7017" y="0"/>
            <a:ext cx="10717966" cy="6858000"/>
          </a:xfrm>
          <a:prstGeom prst="rect">
            <a:avLst/>
          </a:prstGeom>
        </p:spPr>
      </p:pic>
      <p:sp>
        <p:nvSpPr>
          <p:cNvPr id="3" name="직사각형 9"/>
          <p:cNvSpPr/>
          <p:nvPr/>
        </p:nvSpPr>
        <p:spPr>
          <a:xfrm>
            <a:off x="737016" y="0"/>
            <a:ext cx="1248128" cy="2554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4" name="직사각형 9"/>
          <p:cNvSpPr/>
          <p:nvPr/>
        </p:nvSpPr>
        <p:spPr>
          <a:xfrm>
            <a:off x="737016" y="3932634"/>
            <a:ext cx="2214122" cy="18628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6076" y="0"/>
            <a:ext cx="11019848" cy="6858000"/>
          </a:xfrm>
          <a:prstGeom prst="rect">
            <a:avLst/>
          </a:prstGeom>
        </p:spPr>
      </p:pic>
      <p:sp>
        <p:nvSpPr>
          <p:cNvPr id="3" name="직사각형 9"/>
          <p:cNvSpPr/>
          <p:nvPr/>
        </p:nvSpPr>
        <p:spPr>
          <a:xfrm>
            <a:off x="5165092" y="0"/>
            <a:ext cx="1612319" cy="2554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5" name="TextBox 26"/>
          <p:cNvSpPr txBox="1"/>
          <p:nvPr/>
        </p:nvSpPr>
        <p:spPr>
          <a:xfrm>
            <a:off x="6445321" y="4873189"/>
            <a:ext cx="3260805" cy="364441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테이블 생성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SQL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구문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95362" y="971550"/>
            <a:ext cx="10201275" cy="4914900"/>
          </a:xfrm>
          <a:prstGeom prst="rect">
            <a:avLst/>
          </a:prstGeom>
        </p:spPr>
      </p:pic>
      <p:sp>
        <p:nvSpPr>
          <p:cNvPr id="3" name="직사각형 9"/>
          <p:cNvSpPr/>
          <p:nvPr/>
        </p:nvSpPr>
        <p:spPr>
          <a:xfrm>
            <a:off x="5750483" y="971550"/>
            <a:ext cx="1731382" cy="2554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4" name="TextBox 26"/>
          <p:cNvSpPr txBox="1"/>
          <p:nvPr/>
        </p:nvSpPr>
        <p:spPr>
          <a:xfrm>
            <a:off x="4465597" y="2148264"/>
            <a:ext cx="3260805" cy="364441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person.db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데이터베이스 생성</a:t>
            </a:r>
          </a:p>
        </p:txBody>
      </p:sp>
      <p:sp>
        <p:nvSpPr>
          <p:cNvPr id="5" name="TextBox 26"/>
          <p:cNvSpPr txBox="1"/>
          <p:nvPr/>
        </p:nvSpPr>
        <p:spPr>
          <a:xfrm>
            <a:off x="7481865" y="3150284"/>
            <a:ext cx="3260805" cy="364441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person 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테이블 생성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3086" y="0"/>
            <a:ext cx="10405827" cy="6858000"/>
          </a:xfrm>
          <a:prstGeom prst="rect">
            <a:avLst/>
          </a:prstGeom>
        </p:spPr>
      </p:pic>
      <p:sp>
        <p:nvSpPr>
          <p:cNvPr id="3" name="직사각형 9"/>
          <p:cNvSpPr/>
          <p:nvPr/>
        </p:nvSpPr>
        <p:spPr>
          <a:xfrm>
            <a:off x="3637123" y="0"/>
            <a:ext cx="1523022" cy="2554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4" name="TextBox 26"/>
          <p:cNvSpPr txBox="1"/>
          <p:nvPr/>
        </p:nvSpPr>
        <p:spPr>
          <a:xfrm>
            <a:off x="8272850" y="3429000"/>
            <a:ext cx="3919150" cy="638761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내용 제공자를 만들기 위해 고유한 값을 가진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content URI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가 필요함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0835" y="0"/>
            <a:ext cx="11750330" cy="6858000"/>
          </a:xfrm>
          <a:prstGeom prst="rect">
            <a:avLst/>
          </a:prstGeom>
        </p:spPr>
      </p:pic>
      <p:sp>
        <p:nvSpPr>
          <p:cNvPr id="3" name="직사각형 9"/>
          <p:cNvSpPr/>
          <p:nvPr/>
        </p:nvSpPr>
        <p:spPr>
          <a:xfrm>
            <a:off x="3031889" y="0"/>
            <a:ext cx="1523022" cy="2554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6" name="TextBox 26"/>
          <p:cNvSpPr txBox="1"/>
          <p:nvPr/>
        </p:nvSpPr>
        <p:spPr>
          <a:xfrm>
            <a:off x="3558055" y="1807330"/>
            <a:ext cx="3260805" cy="364441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파일생성을 위해서 호출</a:t>
            </a:r>
          </a:p>
        </p:txBody>
      </p:sp>
      <p:sp>
        <p:nvSpPr>
          <p:cNvPr id="7" name="TextBox 26"/>
          <p:cNvSpPr txBox="1"/>
          <p:nvPr/>
        </p:nvSpPr>
        <p:spPr>
          <a:xfrm>
            <a:off x="2633572" y="2854698"/>
            <a:ext cx="4185289" cy="362847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내용 제공자를 이용한 값 조회</a:t>
            </a:r>
          </a:p>
        </p:txBody>
      </p:sp>
      <p:sp>
        <p:nvSpPr>
          <p:cNvPr id="8" name="TextBox 26"/>
          <p:cNvSpPr txBox="1"/>
          <p:nvPr/>
        </p:nvSpPr>
        <p:spPr>
          <a:xfrm>
            <a:off x="5096107" y="5954444"/>
            <a:ext cx="7095893" cy="923330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 err="1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getContentResolver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()</a:t>
            </a:r>
            <a:r>
              <a:rPr kumimoji="0" lang="ko-KR" altLang="en-US" sz="1800" b="0" i="0" u="none" strike="noStrike" kern="1200" cap="none" spc="0" normalizeH="0" baseline="0" dirty="0" err="1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를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호출하면 </a:t>
            </a:r>
            <a:r>
              <a:rPr kumimoji="0" lang="en-US" altLang="ko-KR" sz="1800" b="0" i="0" u="none" strike="noStrike" kern="1200" cap="none" spc="0" normalizeH="0" baseline="0" dirty="0" err="1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ContentResolver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객체를 반환함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.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이 객체가 내용 제공자에 접근하는 역할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insert, query, update, delete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등의 메서드가 정의되어 있음</a:t>
            </a:r>
          </a:p>
        </p:txBody>
      </p:sp>
      <p:cxnSp>
        <p:nvCxnSpPr>
          <p:cNvPr id="9" name="직선 연결선[R] 8"/>
          <p:cNvCxnSpPr>
            <a:cxnSpLocks/>
            <a:endCxn id="8" idx="0"/>
          </p:cNvCxnSpPr>
          <p:nvPr/>
        </p:nvCxnSpPr>
        <p:spPr>
          <a:xfrm>
            <a:off x="6306110" y="5901297"/>
            <a:ext cx="2337944" cy="53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6"/>
          <p:cNvSpPr txBox="1"/>
          <p:nvPr/>
        </p:nvSpPr>
        <p:spPr>
          <a:xfrm>
            <a:off x="6096000" y="3679451"/>
            <a:ext cx="3709038" cy="366769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Where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조건</a:t>
            </a:r>
          </a:p>
        </p:txBody>
      </p:sp>
      <p:cxnSp>
        <p:nvCxnSpPr>
          <p:cNvPr id="11" name="직선 연결선[R] 10"/>
          <p:cNvCxnSpPr/>
          <p:nvPr/>
        </p:nvCxnSpPr>
        <p:spPr>
          <a:xfrm rot="16200000" flipH="1">
            <a:off x="6180884" y="3554225"/>
            <a:ext cx="2504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7158" y="0"/>
            <a:ext cx="11197683" cy="6858000"/>
          </a:xfrm>
          <a:prstGeom prst="rect">
            <a:avLst/>
          </a:prstGeom>
        </p:spPr>
      </p:pic>
      <p:sp>
        <p:nvSpPr>
          <p:cNvPr id="3" name="직사각형 9"/>
          <p:cNvSpPr/>
          <p:nvPr/>
        </p:nvSpPr>
        <p:spPr>
          <a:xfrm>
            <a:off x="3498217" y="0"/>
            <a:ext cx="1661929" cy="3745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4" name="TextBox 26"/>
          <p:cNvSpPr txBox="1"/>
          <p:nvPr/>
        </p:nvSpPr>
        <p:spPr>
          <a:xfrm>
            <a:off x="6096000" y="895100"/>
            <a:ext cx="4185289" cy="360295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MIME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타입이 무엇인지 알고싶을때 사용</a:t>
            </a:r>
          </a:p>
        </p:txBody>
      </p:sp>
      <p:sp>
        <p:nvSpPr>
          <p:cNvPr id="5" name="TextBox 26"/>
          <p:cNvSpPr txBox="1"/>
          <p:nvPr/>
        </p:nvSpPr>
        <p:spPr>
          <a:xfrm>
            <a:off x="3067502" y="3429000"/>
            <a:ext cx="4185289" cy="360295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내용 제공자를 이용한 값 추가</a:t>
            </a:r>
          </a:p>
        </p:txBody>
      </p:sp>
      <p:sp>
        <p:nvSpPr>
          <p:cNvPr id="6" name="TextBox 26"/>
          <p:cNvSpPr txBox="1"/>
          <p:nvPr/>
        </p:nvSpPr>
        <p:spPr>
          <a:xfrm>
            <a:off x="6096000" y="5377259"/>
            <a:ext cx="5025732" cy="364411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레코드의 변경을 알려주는 역할을 하는 메서드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3011" y="0"/>
            <a:ext cx="9929728" cy="6858000"/>
          </a:xfrm>
          <a:prstGeom prst="rect">
            <a:avLst/>
          </a:prstGeom>
        </p:spPr>
      </p:pic>
      <p:sp>
        <p:nvSpPr>
          <p:cNvPr id="3" name="직사각형 9"/>
          <p:cNvSpPr/>
          <p:nvPr/>
        </p:nvSpPr>
        <p:spPr>
          <a:xfrm>
            <a:off x="3488295" y="0"/>
            <a:ext cx="1483335" cy="336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4" name="TextBox 26"/>
          <p:cNvSpPr txBox="1"/>
          <p:nvPr/>
        </p:nvSpPr>
        <p:spPr>
          <a:xfrm>
            <a:off x="5645152" y="781610"/>
            <a:ext cx="4185289" cy="362847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내용 제공자를 이용한 값 삭제</a:t>
            </a:r>
          </a:p>
        </p:txBody>
      </p:sp>
      <p:sp>
        <p:nvSpPr>
          <p:cNvPr id="5" name="TextBox 26"/>
          <p:cNvSpPr txBox="1"/>
          <p:nvPr/>
        </p:nvSpPr>
        <p:spPr>
          <a:xfrm>
            <a:off x="3024096" y="3247576"/>
            <a:ext cx="4185289" cy="362847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내용 제공자를 이용한 값 수정</a:t>
            </a:r>
          </a:p>
        </p:txBody>
      </p:sp>
      <p:sp>
        <p:nvSpPr>
          <p:cNvPr id="6" name="TextBox 26"/>
          <p:cNvSpPr txBox="1"/>
          <p:nvPr/>
        </p:nvSpPr>
        <p:spPr>
          <a:xfrm>
            <a:off x="7209385" y="4230220"/>
            <a:ext cx="3709038" cy="366769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Where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조건</a:t>
            </a:r>
          </a:p>
        </p:txBody>
      </p:sp>
      <p:cxnSp>
        <p:nvCxnSpPr>
          <p:cNvPr id="7" name="직선 연결선[R] 6"/>
          <p:cNvCxnSpPr/>
          <p:nvPr/>
        </p:nvCxnSpPr>
        <p:spPr>
          <a:xfrm rot="16200000" flipH="1">
            <a:off x="7294269" y="4104994"/>
            <a:ext cx="2504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6240" y="0"/>
            <a:ext cx="7511547" cy="6858000"/>
          </a:xfrm>
          <a:prstGeom prst="rect">
            <a:avLst/>
          </a:prstGeom>
        </p:spPr>
      </p:pic>
      <p:sp>
        <p:nvSpPr>
          <p:cNvPr id="3" name="직사각형 9"/>
          <p:cNvSpPr/>
          <p:nvPr/>
        </p:nvSpPr>
        <p:spPr>
          <a:xfrm>
            <a:off x="1719282" y="0"/>
            <a:ext cx="1248128" cy="2554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64087" y="574673"/>
            <a:ext cx="5527912" cy="3525837"/>
          </a:xfrm>
          <a:prstGeom prst="rect">
            <a:avLst/>
          </a:prstGeom>
        </p:spPr>
      </p:pic>
      <p:sp>
        <p:nvSpPr>
          <p:cNvPr id="6" name="직사각형 9"/>
          <p:cNvSpPr/>
          <p:nvPr/>
        </p:nvSpPr>
        <p:spPr>
          <a:xfrm>
            <a:off x="4912861" y="6240860"/>
            <a:ext cx="1552788" cy="2554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7" name="직사각형 9"/>
          <p:cNvSpPr/>
          <p:nvPr/>
        </p:nvSpPr>
        <p:spPr>
          <a:xfrm>
            <a:off x="10364154" y="1170781"/>
            <a:ext cx="1145992" cy="2554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8" name="직사각형 9"/>
          <p:cNvSpPr/>
          <p:nvPr/>
        </p:nvSpPr>
        <p:spPr>
          <a:xfrm>
            <a:off x="10364154" y="2337592"/>
            <a:ext cx="1284898" cy="2554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9" name="직사각형 9"/>
          <p:cNvSpPr/>
          <p:nvPr/>
        </p:nvSpPr>
        <p:spPr>
          <a:xfrm>
            <a:off x="10364154" y="3429000"/>
            <a:ext cx="1284898" cy="2554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503097"/>
            <a:ext cx="12192000" cy="5851804"/>
          </a:xfrm>
          <a:prstGeom prst="rect">
            <a:avLst/>
          </a:prstGeom>
        </p:spPr>
      </p:pic>
      <p:sp>
        <p:nvSpPr>
          <p:cNvPr id="3" name="직사각형 9"/>
          <p:cNvSpPr/>
          <p:nvPr/>
        </p:nvSpPr>
        <p:spPr>
          <a:xfrm>
            <a:off x="1520844" y="503097"/>
            <a:ext cx="1248128" cy="2554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4" name="TextBox 26"/>
          <p:cNvSpPr txBox="1"/>
          <p:nvPr/>
        </p:nvSpPr>
        <p:spPr>
          <a:xfrm>
            <a:off x="6653680" y="2812676"/>
            <a:ext cx="4185289" cy="642994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ContentResolver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객체의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query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메소드를 호출하여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Cursor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객체를 반환받음</a:t>
            </a:r>
          </a:p>
        </p:txBody>
      </p:sp>
      <p:sp>
        <p:nvSpPr>
          <p:cNvPr id="5" name="TextBox 26"/>
          <p:cNvSpPr txBox="1"/>
          <p:nvPr/>
        </p:nvSpPr>
        <p:spPr>
          <a:xfrm>
            <a:off x="6343836" y="5458384"/>
            <a:ext cx="4703562" cy="635711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ContentResolver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객체의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insert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메소드를 이용하여 레코드를 추가하고 새로운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uri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를 받음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C70635-1710-4E48-CE7E-74D75AC1D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730283"/>
            <a:ext cx="11120219" cy="3880773"/>
          </a:xfrm>
        </p:spPr>
        <p:txBody>
          <a:bodyPr/>
          <a:lstStyle/>
          <a:p>
            <a:r>
              <a:rPr kumimoji="1" lang="ko-KR" altLang="en-US" dirty="0"/>
              <a:t>사용자가 요청한 파일의 확장자가 </a:t>
            </a:r>
            <a:r>
              <a:rPr kumimoji="1" lang="en-US" altLang="ko-KR" dirty="0"/>
              <a:t>.</a:t>
            </a:r>
            <a:r>
              <a:rPr kumimoji="1" lang="en-US" altLang="ko-KR" dirty="0" err="1"/>
              <a:t>php</a:t>
            </a:r>
            <a:r>
              <a:rPr kumimoji="1" lang="ko-KR" altLang="en-US" dirty="0"/>
              <a:t>가 되면 웹서버는 자신이 그 파일을 처리할 수 없다는 걸 알고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php</a:t>
            </a:r>
            <a:r>
              <a:rPr kumimoji="1" lang="ko-KR" altLang="en-US" dirty="0"/>
              <a:t>에게 파일을 위임합니다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그럼 </a:t>
            </a:r>
            <a:r>
              <a:rPr kumimoji="1" lang="en-US" altLang="ko-KR" dirty="0" err="1"/>
              <a:t>php</a:t>
            </a:r>
            <a:r>
              <a:rPr kumimoji="1" lang="ko-KR" altLang="en-US" dirty="0"/>
              <a:t>는 </a:t>
            </a:r>
            <a:r>
              <a:rPr kumimoji="1" lang="en-US" altLang="ko-KR" dirty="0" err="1"/>
              <a:t>index.php</a:t>
            </a:r>
            <a:r>
              <a:rPr kumimoji="1" lang="ko-KR" altLang="en-US" dirty="0"/>
              <a:t>라는 파일을 확인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D283A69-7925-3751-C073-17AAE708D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PHP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4ED38F9-CD17-BEF6-4282-CD12A36E6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71" y="3051083"/>
            <a:ext cx="10877596" cy="281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699319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48639"/>
            <a:ext cx="12192000" cy="5960721"/>
          </a:xfrm>
          <a:prstGeom prst="rect">
            <a:avLst/>
          </a:prstGeom>
        </p:spPr>
      </p:pic>
      <p:sp>
        <p:nvSpPr>
          <p:cNvPr id="3" name="직사각형 9"/>
          <p:cNvSpPr/>
          <p:nvPr/>
        </p:nvSpPr>
        <p:spPr>
          <a:xfrm>
            <a:off x="1391860" y="448639"/>
            <a:ext cx="1377113" cy="3099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4" name="TextBox 26"/>
          <p:cNvSpPr txBox="1"/>
          <p:nvPr/>
        </p:nvSpPr>
        <p:spPr>
          <a:xfrm>
            <a:off x="8737858" y="3429000"/>
            <a:ext cx="3123648" cy="1457101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Cursor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객체의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getColumnIndex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메서드를 이용하여 조회할 칼럼의 이름을 매개변수로 전달하고 지정 칼럼의 값을 반환받음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5517" y="0"/>
            <a:ext cx="10160965" cy="6858000"/>
          </a:xfrm>
          <a:prstGeom prst="rect">
            <a:avLst/>
          </a:prstGeom>
        </p:spPr>
      </p:pic>
      <p:sp>
        <p:nvSpPr>
          <p:cNvPr id="3" name="직사각형 9"/>
          <p:cNvSpPr/>
          <p:nvPr/>
        </p:nvSpPr>
        <p:spPr>
          <a:xfrm>
            <a:off x="2403891" y="0"/>
            <a:ext cx="1377113" cy="3099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57847" y="0"/>
            <a:ext cx="9004042" cy="6858000"/>
          </a:xfrm>
          <a:prstGeom prst="rect">
            <a:avLst/>
          </a:prstGeom>
        </p:spPr>
      </p:pic>
      <p:sp>
        <p:nvSpPr>
          <p:cNvPr id="3" name="직사각형 9"/>
          <p:cNvSpPr/>
          <p:nvPr/>
        </p:nvSpPr>
        <p:spPr>
          <a:xfrm>
            <a:off x="4447797" y="0"/>
            <a:ext cx="1833519" cy="4190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5" name="직사각형 9"/>
          <p:cNvSpPr/>
          <p:nvPr/>
        </p:nvSpPr>
        <p:spPr>
          <a:xfrm>
            <a:off x="2614278" y="1323181"/>
            <a:ext cx="6615864" cy="1173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6" name="TextBox 26"/>
          <p:cNvSpPr txBox="1"/>
          <p:nvPr/>
        </p:nvSpPr>
        <p:spPr>
          <a:xfrm>
            <a:off x="9068352" y="2496338"/>
            <a:ext cx="3123648" cy="635482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권한 정의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protectionLevel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속성 부여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3938" y="334168"/>
            <a:ext cx="10144125" cy="3609975"/>
          </a:xfrm>
          <a:prstGeom prst="rect">
            <a:avLst/>
          </a:prstGeom>
        </p:spPr>
      </p:pic>
      <p:sp>
        <p:nvSpPr>
          <p:cNvPr id="3" name="직사각형 9"/>
          <p:cNvSpPr/>
          <p:nvPr/>
        </p:nvSpPr>
        <p:spPr>
          <a:xfrm>
            <a:off x="4120375" y="334168"/>
            <a:ext cx="1833519" cy="4190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4" name="직사각형 9"/>
          <p:cNvSpPr/>
          <p:nvPr/>
        </p:nvSpPr>
        <p:spPr>
          <a:xfrm>
            <a:off x="2645961" y="753262"/>
            <a:ext cx="7419535" cy="156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5" name="TextBox 26"/>
          <p:cNvSpPr txBox="1"/>
          <p:nvPr/>
        </p:nvSpPr>
        <p:spPr>
          <a:xfrm>
            <a:off x="6743130" y="2793518"/>
            <a:ext cx="5448870" cy="1462252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provider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authorities: 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내용 제공자 정의할때 설정한 값과 동일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name :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내용제공자의 클래스명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readPermission: .READ_DATABASE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writePermission: WRITE_DATABASE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660037"/>
            <a:ext cx="11302999" cy="939784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ko-KR" altLang="en-US" dirty="0"/>
              <a:t>과제물 제출</a:t>
            </a:r>
            <a:r>
              <a:rPr lang="en-US" altLang="ko-KR" dirty="0"/>
              <a:t>-</a:t>
            </a:r>
            <a:r>
              <a:rPr lang="ko-KR" altLang="en-US" dirty="0"/>
              <a:t>과제</a:t>
            </a:r>
            <a:r>
              <a:rPr lang="en-US" altLang="ko-KR" dirty="0"/>
              <a:t>20</a:t>
            </a:r>
            <a:br>
              <a:rPr lang="ko-KR" altLang="en-US" dirty="0"/>
            </a:br>
            <a:r>
              <a:rPr lang="en-US" altLang="ko-KR" dirty="0"/>
              <a:t>INSERT </a:t>
            </a:r>
            <a:r>
              <a:rPr lang="ko-KR" altLang="en-US" dirty="0"/>
              <a:t>버튼 눌러 몇개 데이터 추가</a:t>
            </a:r>
            <a:r>
              <a:rPr lang="en-US" altLang="ko-KR" dirty="0"/>
              <a:t>-&gt;</a:t>
            </a:r>
            <a:br>
              <a:rPr lang="ko-KR" altLang="en-US" dirty="0"/>
            </a:br>
            <a:r>
              <a:rPr lang="en-US" altLang="ko-KR" dirty="0"/>
              <a:t>QUERY</a:t>
            </a:r>
            <a:r>
              <a:rPr lang="ko-KR" altLang="en-US" dirty="0"/>
              <a:t> 버튼 눌러 조회</a:t>
            </a:r>
            <a:r>
              <a:rPr lang="en-US" altLang="ko-KR" dirty="0"/>
              <a:t>-&gt;</a:t>
            </a:r>
            <a:br>
              <a:rPr lang="ko-KR" altLang="en-US" dirty="0"/>
            </a:br>
            <a:r>
              <a:rPr lang="en-US" altLang="ko-KR" dirty="0"/>
              <a:t>UPDATE</a:t>
            </a:r>
            <a:r>
              <a:rPr lang="ko-KR" altLang="en-US" dirty="0"/>
              <a:t> 버튼 눌러 데이터 수정 </a:t>
            </a:r>
            <a:r>
              <a:rPr lang="en-US" altLang="ko-KR" dirty="0"/>
              <a:t>-&gt;</a:t>
            </a:r>
            <a:br>
              <a:rPr lang="ko-KR" altLang="en-US" dirty="0"/>
            </a:br>
            <a:r>
              <a:rPr lang="en-US" altLang="ko-KR" dirty="0"/>
              <a:t>QUERY</a:t>
            </a:r>
            <a:r>
              <a:rPr lang="ko-KR" altLang="en-US" dirty="0"/>
              <a:t> 버튼 눌러 조회 </a:t>
            </a:r>
            <a:r>
              <a:rPr lang="en-US" altLang="ko-KR" dirty="0"/>
              <a:t>-&gt;</a:t>
            </a:r>
            <a:br>
              <a:rPr lang="ko-KR" altLang="en-US" dirty="0"/>
            </a:br>
            <a:r>
              <a:rPr lang="en-US" altLang="ko-KR" dirty="0"/>
              <a:t>DELETE</a:t>
            </a:r>
            <a:r>
              <a:rPr lang="ko-KR" altLang="en-US" dirty="0"/>
              <a:t> 버튼</a:t>
            </a:r>
            <a:br>
              <a:rPr lang="ko-KR" altLang="en-US" dirty="0"/>
            </a:br>
            <a:r>
              <a:rPr lang="ko-KR" altLang="en-US" dirty="0"/>
              <a:t>순서대로 수행 후 동영상 캡처하여 </a:t>
            </a:r>
            <a:r>
              <a:rPr lang="ko-KR" altLang="en-US" dirty="0" err="1"/>
              <a:t>코드와제출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99477" y="163112"/>
            <a:ext cx="3176585" cy="65317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내용제공자의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실제로는 앱에서는 재용 제공자를 사용하지 않는 경우가 많음</a:t>
            </a:r>
          </a:p>
          <a:p>
            <a:pPr>
              <a:defRPr/>
            </a:pPr>
            <a:r>
              <a:rPr lang="ko-KR" altLang="en-US"/>
              <a:t>사용하더라도 내용 제공자를 직접 만들지 않고 다른 앱의 내용 제공자를 사용해야 하는 경우가 더 많음</a:t>
            </a:r>
          </a:p>
          <a:p>
            <a:pPr>
              <a:defRPr/>
            </a:pPr>
            <a:r>
              <a:rPr lang="ko-KR" altLang="en-US"/>
              <a:t>대표적인 예</a:t>
            </a:r>
            <a:r>
              <a:rPr lang="en-US" altLang="ko-KR"/>
              <a:t>:</a:t>
            </a:r>
            <a:r>
              <a:rPr lang="ko-KR" altLang="en-US"/>
              <a:t> 사진 조회</a:t>
            </a:r>
            <a:r>
              <a:rPr lang="en-US" altLang="ko-KR"/>
              <a:t>,</a:t>
            </a:r>
            <a:r>
              <a:rPr lang="ko-KR" altLang="en-US"/>
              <a:t> 연락처 조회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연락처 조회하기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431799" y="1308100"/>
            <a:ext cx="11302999" cy="4960939"/>
          </a:xfrm>
        </p:spPr>
        <p:txBody>
          <a:bodyPr vert="horz" lIns="91440" tIns="45720" rIns="91440" bIns="45720"/>
          <a:lstStyle/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내용 제공자를 직접 만드는 것이 아니라 사용하는 경우 </a:t>
            </a:r>
          </a:p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새로운 프로젝트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Gs20200hgdContacts</a:t>
            </a:r>
          </a:p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패키지이름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org.techtown.contacts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endParaRPr kumimoji="0" lang="ko-KR" altLang="en-US" sz="2400" b="0" i="0" u="none" strike="noStrike" kern="1200" cap="none" spc="0" normalizeH="0" baseline="0">
              <a:solidFill>
                <a:srgbClr val="363636"/>
              </a:solidFill>
              <a:latin typeface="Arial"/>
              <a:ea typeface="한컴 윤고딕 230"/>
              <a:cs typeface="한컴 윤고딕 230"/>
            </a:endParaRPr>
          </a:p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endParaRPr kumimoji="0" lang="ko-KR" altLang="en-US" sz="2400" b="0" i="0" u="none" strike="noStrike" kern="1200" cap="none" spc="0" normalizeH="0" baseline="0">
              <a:solidFill>
                <a:srgbClr val="363636"/>
              </a:solidFill>
              <a:latin typeface="Arial"/>
              <a:ea typeface="한컴 윤고딕 230"/>
              <a:cs typeface="한컴 윤고딕 230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endParaRPr kumimoji="0" lang="ko-KR" altLang="en-US" sz="2400" b="0" i="0" u="none" strike="noStrike" kern="1200" cap="none" spc="0" normalizeH="0" baseline="0">
              <a:solidFill>
                <a:srgbClr val="363636"/>
              </a:solidFill>
              <a:latin typeface="Arial"/>
              <a:ea typeface="한컴 윤고딕 230"/>
              <a:cs typeface="한컴 윤고딕 230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작업 순서 </a:t>
            </a:r>
          </a:p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activity_main.xml 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수정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DatabaseHelper.java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수정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MainActivity.java 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수정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PersonProvider.java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수정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AndroidMenifest.xml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수정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실행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확인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5549" y="0"/>
            <a:ext cx="10820901" cy="6858000"/>
          </a:xfrm>
          <a:prstGeom prst="rect">
            <a:avLst/>
          </a:prstGeom>
        </p:spPr>
      </p:pic>
      <p:sp>
        <p:nvSpPr>
          <p:cNvPr id="3" name="직사각형 9"/>
          <p:cNvSpPr/>
          <p:nvPr/>
        </p:nvSpPr>
        <p:spPr>
          <a:xfrm>
            <a:off x="449280" y="0"/>
            <a:ext cx="1535862" cy="2095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17986" y="0"/>
            <a:ext cx="6556026" cy="6858000"/>
          </a:xfrm>
          <a:prstGeom prst="rect">
            <a:avLst/>
          </a:prstGeom>
        </p:spPr>
      </p:pic>
      <p:sp>
        <p:nvSpPr>
          <p:cNvPr id="3" name="직사각형 9"/>
          <p:cNvSpPr/>
          <p:nvPr/>
        </p:nvSpPr>
        <p:spPr>
          <a:xfrm>
            <a:off x="4050921" y="0"/>
            <a:ext cx="1535862" cy="2095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39235" y="0"/>
            <a:ext cx="9313530" cy="6858000"/>
          </a:xfrm>
          <a:prstGeom prst="rect">
            <a:avLst/>
          </a:prstGeom>
        </p:spPr>
      </p:pic>
      <p:sp>
        <p:nvSpPr>
          <p:cNvPr id="3" name="직사각형 9"/>
          <p:cNvSpPr/>
          <p:nvPr/>
        </p:nvSpPr>
        <p:spPr>
          <a:xfrm>
            <a:off x="2701546" y="0"/>
            <a:ext cx="1535862" cy="2095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D283A69-7925-3751-C073-17AAE708D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PHP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24AEA0-9BE4-4EC8-A5D2-B11ED9CE9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82" y="2254250"/>
            <a:ext cx="5130800" cy="30607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C25E59-AC8B-2B70-B7AF-EFFE7F55B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418" y="2609850"/>
            <a:ext cx="5219700" cy="2349500"/>
          </a:xfrm>
          <a:prstGeom prst="rect">
            <a:avLst/>
          </a:prstGeom>
        </p:spPr>
      </p:pic>
      <p:sp>
        <p:nvSpPr>
          <p:cNvPr id="9" name="액자 8">
            <a:extLst>
              <a:ext uri="{FF2B5EF4-FFF2-40B4-BE49-F238E27FC236}">
                <a16:creationId xmlns:a16="http://schemas.microsoft.com/office/drawing/2014/main" id="{25C84391-C0CF-856D-9E3A-F771E1BD48A3}"/>
              </a:ext>
            </a:extLst>
          </p:cNvPr>
          <p:cNvSpPr/>
          <p:nvPr/>
        </p:nvSpPr>
        <p:spPr>
          <a:xfrm>
            <a:off x="1936376" y="3245224"/>
            <a:ext cx="3605306" cy="950258"/>
          </a:xfrm>
          <a:prstGeom prst="frame">
            <a:avLst>
              <a:gd name="adj1" fmla="val 35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98766C-857B-9F94-F9C2-37EE49DF3096}"/>
              </a:ext>
            </a:extLst>
          </p:cNvPr>
          <p:cNvSpPr txBox="1"/>
          <p:nvPr/>
        </p:nvSpPr>
        <p:spPr>
          <a:xfrm>
            <a:off x="4975668" y="1022808"/>
            <a:ext cx="434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b="1" i="0" dirty="0">
                <a:solidFill>
                  <a:srgbClr val="555555"/>
                </a:solidFill>
                <a:effectLst/>
                <a:latin typeface="Noto Serif KR"/>
              </a:rPr>
              <a:t>&lt;?</a:t>
            </a:r>
            <a:r>
              <a:rPr lang="en" altLang="ko-Kore-KR" b="1" i="0" dirty="0" err="1">
                <a:solidFill>
                  <a:srgbClr val="555555"/>
                </a:solidFill>
                <a:effectLst/>
                <a:latin typeface="Noto Serif KR"/>
              </a:rPr>
              <a:t>php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erif KR"/>
              </a:rPr>
              <a:t>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erif KR"/>
              </a:rPr>
              <a:t>=&gt;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erif KR"/>
              </a:rPr>
              <a:t> </a:t>
            </a:r>
            <a:r>
              <a:rPr lang="en-US" altLang="ko-KR" b="1" i="0" dirty="0" err="1">
                <a:solidFill>
                  <a:srgbClr val="555555"/>
                </a:solidFill>
                <a:effectLst/>
                <a:latin typeface="Noto Serif KR"/>
              </a:rPr>
              <a:t>php</a:t>
            </a:r>
            <a:r>
              <a:rPr lang="ko-KR" altLang="en-US" b="1" dirty="0">
                <a:solidFill>
                  <a:srgbClr val="555555"/>
                </a:solidFill>
                <a:latin typeface="Noto Serif KR"/>
              </a:rPr>
              <a:t> 시작</a:t>
            </a:r>
            <a:endParaRPr lang="en-US" altLang="ko-KR" b="1" dirty="0">
              <a:solidFill>
                <a:srgbClr val="555555"/>
              </a:solidFill>
              <a:latin typeface="Noto Serif KR"/>
            </a:endParaRPr>
          </a:p>
          <a:p>
            <a:r>
              <a:rPr kumimoji="1" lang="ko-KR" altLang="en-US" b="1" dirty="0">
                <a:solidFill>
                  <a:srgbClr val="555555"/>
                </a:solidFill>
                <a:latin typeface="Noto Serif KR"/>
              </a:rPr>
              <a:t> 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erif KR"/>
              </a:rPr>
              <a:t>현재 시간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erif KR"/>
              </a:rPr>
              <a:t>(</a:t>
            </a:r>
            <a:r>
              <a:rPr lang="en" altLang="ko-Kore-KR" b="1" i="0" dirty="0">
                <a:solidFill>
                  <a:srgbClr val="555555"/>
                </a:solidFill>
                <a:effectLst/>
                <a:latin typeface="Noto Serif KR"/>
              </a:rPr>
              <a:t>data)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erif KR"/>
              </a:rPr>
              <a:t>를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erif KR"/>
              </a:rPr>
              <a:t> 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erif KR"/>
              </a:rPr>
              <a:t>출력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erif KR"/>
              </a:rPr>
              <a:t>(</a:t>
            </a:r>
            <a:r>
              <a:rPr lang="en" altLang="ko-Kore-KR" b="1" i="0" dirty="0">
                <a:solidFill>
                  <a:srgbClr val="555555"/>
                </a:solidFill>
                <a:effectLst/>
                <a:latin typeface="Noto Serif KR"/>
              </a:rPr>
              <a:t>echo)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erif KR"/>
              </a:rPr>
              <a:t>하라는 의미</a:t>
            </a:r>
            <a:endParaRPr kumimoji="1" lang="ko-Kore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5128380-2467-AE10-4700-0DBBC033347C}"/>
              </a:ext>
            </a:extLst>
          </p:cNvPr>
          <p:cNvCxnSpPr/>
          <p:nvPr/>
        </p:nvCxnSpPr>
        <p:spPr>
          <a:xfrm flipH="1">
            <a:off x="4437785" y="1831064"/>
            <a:ext cx="537883" cy="13181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AEC6166-67A4-38FA-7A4C-1F16CEE396AA}"/>
              </a:ext>
            </a:extLst>
          </p:cNvPr>
          <p:cNvSpPr txBox="1"/>
          <p:nvPr/>
        </p:nvSpPr>
        <p:spPr>
          <a:xfrm>
            <a:off x="3513418" y="59944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 err="1">
                <a:solidFill>
                  <a:srgbClr val="555555"/>
                </a:solidFill>
                <a:effectLst/>
                <a:latin typeface="Noto Serif KR"/>
              </a:rPr>
              <a:t>새로고침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erif KR"/>
              </a:rPr>
              <a:t>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erif KR"/>
              </a:rPr>
              <a:t> 때마다 달라지는 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erif KR"/>
              </a:rPr>
              <a:t>웹페이지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erif KR"/>
              </a:rPr>
              <a:t>를 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erif KR"/>
              </a:rPr>
              <a:t>동적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erif KR"/>
              </a:rPr>
              <a:t>으로 생성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57632127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0150" y="266700"/>
            <a:ext cx="9791700" cy="6324600"/>
          </a:xfrm>
          <a:prstGeom prst="rect">
            <a:avLst/>
          </a:prstGeom>
        </p:spPr>
      </p:pic>
      <p:sp>
        <p:nvSpPr>
          <p:cNvPr id="4" name="TextBox 26"/>
          <p:cNvSpPr txBox="1"/>
          <p:nvPr/>
        </p:nvSpPr>
        <p:spPr>
          <a:xfrm>
            <a:off x="1031223" y="0"/>
            <a:ext cx="1916882" cy="365339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mainActivity.java</a:t>
            </a:r>
          </a:p>
        </p:txBody>
      </p:sp>
      <p:sp>
        <p:nvSpPr>
          <p:cNvPr id="5" name="TextBox 26"/>
          <p:cNvSpPr txBox="1"/>
          <p:nvPr/>
        </p:nvSpPr>
        <p:spPr>
          <a:xfrm>
            <a:off x="9237023" y="517804"/>
            <a:ext cx="2954977" cy="640753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연락처 화면을 띄우기 위한 인텐트 생성</a:t>
            </a:r>
          </a:p>
        </p:txBody>
      </p:sp>
      <p:sp>
        <p:nvSpPr>
          <p:cNvPr id="6" name="TextBox 26"/>
          <p:cNvSpPr txBox="1"/>
          <p:nvPr/>
        </p:nvSpPr>
        <p:spPr>
          <a:xfrm>
            <a:off x="8982624" y="4073408"/>
            <a:ext cx="3209375" cy="906262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선택한 연락처의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id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값 확인하기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: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연락처의 상세 정보는 분리되어 저장되어 있기 때문에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7545" y="0"/>
            <a:ext cx="10136909" cy="6858000"/>
          </a:xfrm>
          <a:prstGeom prst="rect">
            <a:avLst/>
          </a:prstGeom>
        </p:spPr>
      </p:pic>
      <p:sp>
        <p:nvSpPr>
          <p:cNvPr id="3" name="직사각형 9"/>
          <p:cNvSpPr/>
          <p:nvPr/>
        </p:nvSpPr>
        <p:spPr>
          <a:xfrm>
            <a:off x="2235218" y="0"/>
            <a:ext cx="1535862" cy="2095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4" name="TextBox 26"/>
          <p:cNvSpPr txBox="1"/>
          <p:nvPr/>
        </p:nvSpPr>
        <p:spPr>
          <a:xfrm>
            <a:off x="8853641" y="1364735"/>
            <a:ext cx="3209375" cy="639166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ContentResolver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객체의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query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메서드 호출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660037"/>
            <a:ext cx="11302999" cy="939784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ko-KR" altLang="en-US" dirty="0"/>
              <a:t>과제물 제출</a:t>
            </a:r>
            <a:r>
              <a:rPr lang="en-US" altLang="ko-KR" dirty="0"/>
              <a:t>-</a:t>
            </a:r>
            <a:r>
              <a:rPr lang="ko-KR" altLang="en-US" dirty="0"/>
              <a:t>과제</a:t>
            </a:r>
            <a:r>
              <a:rPr lang="en-US" altLang="ko-KR" dirty="0"/>
              <a:t>21</a:t>
            </a:r>
            <a:br>
              <a:rPr lang="ko-KR" altLang="en-US" dirty="0"/>
            </a:br>
            <a:r>
              <a:rPr lang="ko-KR" altLang="en-US" dirty="0"/>
              <a:t>수행 후 동영상 캡처하여 코드와 함께 제출</a:t>
            </a:r>
            <a:br>
              <a:rPr lang="ko-KR" altLang="en-US" dirty="0"/>
            </a:br>
            <a:r>
              <a:rPr lang="en-US" altLang="ko-KR" dirty="0"/>
              <a:t>(</a:t>
            </a:r>
            <a:r>
              <a:rPr lang="ko-KR" altLang="en-US" dirty="0"/>
              <a:t>에뮬레이터에서 수행시에는 미리 </a:t>
            </a:r>
            <a:r>
              <a:rPr lang="en-US" altLang="ko-KR" dirty="0"/>
              <a:t>Contact </a:t>
            </a:r>
            <a:r>
              <a:rPr lang="ko-KR" altLang="en-US" dirty="0" err="1"/>
              <a:t>앱열어서</a:t>
            </a:r>
            <a:r>
              <a:rPr lang="ko-KR" altLang="en-US" dirty="0"/>
              <a:t> 추가해 두어야 함</a:t>
            </a:r>
            <a:r>
              <a:rPr lang="en-US" altLang="ko-KR" dirty="0"/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D283A69-7925-3751-C073-17AAE708D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PHP</a:t>
            </a:r>
            <a:r>
              <a:rPr lang="ko-KR" altLang="en-US" dirty="0"/>
              <a:t>와 </a:t>
            </a:r>
            <a:r>
              <a:rPr lang="en-US" altLang="ko-KR" dirty="0"/>
              <a:t>MySQL</a:t>
            </a:r>
            <a:r>
              <a:rPr lang="ko-KR" altLang="en-US" dirty="0"/>
              <a:t>의 연동 원리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BEEA2DC-C748-39D8-42C3-53F3043D1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12" y="1682632"/>
            <a:ext cx="11689976" cy="3492736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D4F8489-042E-F13A-190F-E1559E4EF65B}"/>
              </a:ext>
            </a:extLst>
          </p:cNvPr>
          <p:cNvCxnSpPr>
            <a:cxnSpLocks/>
          </p:cNvCxnSpPr>
          <p:nvPr/>
        </p:nvCxnSpPr>
        <p:spPr>
          <a:xfrm flipH="1" flipV="1">
            <a:off x="1416424" y="4349377"/>
            <a:ext cx="376517" cy="11564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2EF027-6635-A785-FBBD-946A36B491E6}"/>
              </a:ext>
            </a:extLst>
          </p:cNvPr>
          <p:cNvSpPr txBox="1"/>
          <p:nvPr/>
        </p:nvSpPr>
        <p:spPr>
          <a:xfrm>
            <a:off x="1389530" y="573741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solidFill>
                  <a:srgbClr val="FF0000"/>
                </a:solidFill>
              </a:rPr>
              <a:t>개인컴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8A0DA22-C84A-BB12-B9D4-3D5FA57CC8E2}"/>
              </a:ext>
            </a:extLst>
          </p:cNvPr>
          <p:cNvCxnSpPr>
            <a:cxnSpLocks/>
          </p:cNvCxnSpPr>
          <p:nvPr/>
        </p:nvCxnSpPr>
        <p:spPr>
          <a:xfrm flipV="1">
            <a:off x="4518212" y="4368673"/>
            <a:ext cx="457456" cy="11371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F772EB8-F0D4-AC6C-32D1-665EC10A62CB}"/>
              </a:ext>
            </a:extLst>
          </p:cNvPr>
          <p:cNvSpPr txBox="1"/>
          <p:nvPr/>
        </p:nvSpPr>
        <p:spPr>
          <a:xfrm>
            <a:off x="3704058" y="5737412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solidFill>
                  <a:srgbClr val="FF0000"/>
                </a:solidFill>
              </a:rPr>
              <a:t>서버</a:t>
            </a:r>
            <a:r>
              <a:rPr kumimoji="1" lang="ko-KR" altLang="en-US" dirty="0">
                <a:solidFill>
                  <a:srgbClr val="FF0000"/>
                </a:solidFill>
              </a:rPr>
              <a:t> 실행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CAD2E1-B1F8-F35B-0446-D29DCB87CE58}"/>
              </a:ext>
            </a:extLst>
          </p:cNvPr>
          <p:cNvSpPr txBox="1"/>
          <p:nvPr/>
        </p:nvSpPr>
        <p:spPr>
          <a:xfrm>
            <a:off x="6652324" y="539314"/>
            <a:ext cx="5354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Noto Sans Demilight"/>
              </a:rPr>
              <a:t>1</a:t>
            </a:r>
            <a:r>
              <a:rPr lang="ko-KR" altLang="en-US" dirty="0">
                <a:solidFill>
                  <a:srgbClr val="FF0000"/>
                </a:solidFill>
                <a:latin typeface="Noto Sans Demilight"/>
              </a:rPr>
              <a:t>단계 </a:t>
            </a:r>
            <a:r>
              <a:rPr lang="en-US" altLang="ko-KR" dirty="0">
                <a:solidFill>
                  <a:srgbClr val="FF0000"/>
                </a:solidFill>
                <a:latin typeface="Noto Sans Demilight"/>
              </a:rPr>
              <a:t>:</a:t>
            </a:r>
            <a:r>
              <a:rPr lang="ko-KR" altLang="en-US" dirty="0">
                <a:solidFill>
                  <a:srgbClr val="FF0000"/>
                </a:solidFill>
                <a:latin typeface="Noto Sans Demilight"/>
              </a:rPr>
              <a:t> </a:t>
            </a:r>
            <a:r>
              <a:rPr lang="en" altLang="ko-Kore-KR" b="0" i="0" dirty="0">
                <a:solidFill>
                  <a:srgbClr val="FF0000"/>
                </a:solidFill>
                <a:effectLst/>
                <a:latin typeface="Noto Sans Demilight"/>
              </a:rPr>
              <a:t>PHP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Noto Sans Demilight"/>
              </a:rPr>
              <a:t>에서 </a:t>
            </a:r>
            <a:r>
              <a:rPr lang="en" altLang="ko-Kore-KR" b="0" i="0" dirty="0">
                <a:solidFill>
                  <a:srgbClr val="FF0000"/>
                </a:solidFill>
                <a:effectLst/>
                <a:latin typeface="Noto Sans Demilight"/>
              </a:rPr>
              <a:t>MySQL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Noto Sans Demilight"/>
              </a:rPr>
              <a:t>과 관련된 함수가 들어간다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Noto Sans Demilight"/>
              </a:rPr>
              <a:t>.</a:t>
            </a:r>
          </a:p>
          <a:p>
            <a:r>
              <a:rPr lang="en" altLang="ko-Kore-KR" dirty="0">
                <a:solidFill>
                  <a:srgbClr val="FF0000"/>
                </a:solidFill>
              </a:rPr>
              <a:t>PHP</a:t>
            </a:r>
            <a:r>
              <a:rPr lang="ko-KR" altLang="en-US" dirty="0">
                <a:solidFill>
                  <a:srgbClr val="FF0000"/>
                </a:solidFill>
              </a:rPr>
              <a:t>는 </a:t>
            </a:r>
            <a:r>
              <a:rPr lang="en" altLang="ko-Kore-KR" dirty="0">
                <a:solidFill>
                  <a:srgbClr val="FF0000"/>
                </a:solidFill>
              </a:rPr>
              <a:t>MySQL</a:t>
            </a:r>
            <a:r>
              <a:rPr lang="ko-KR" altLang="en-US" dirty="0">
                <a:solidFill>
                  <a:srgbClr val="FF0000"/>
                </a:solidFill>
              </a:rPr>
              <a:t>에 </a:t>
            </a:r>
            <a:r>
              <a:rPr lang="en" altLang="ko-Kore-KR" dirty="0">
                <a:solidFill>
                  <a:srgbClr val="FF0000"/>
                </a:solidFill>
              </a:rPr>
              <a:t>SQL</a:t>
            </a:r>
            <a:r>
              <a:rPr lang="ko-KR" altLang="en-US" dirty="0">
                <a:solidFill>
                  <a:srgbClr val="FF0000"/>
                </a:solidFill>
              </a:rPr>
              <a:t>문을 던지고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A647D6-F5A7-EF41-DF94-001E3461FF9B}"/>
              </a:ext>
            </a:extLst>
          </p:cNvPr>
          <p:cNvSpPr txBox="1"/>
          <p:nvPr/>
        </p:nvSpPr>
        <p:spPr>
          <a:xfrm>
            <a:off x="6652324" y="142452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r>
              <a:rPr lang="ko-KR" altLang="en-US" dirty="0">
                <a:solidFill>
                  <a:srgbClr val="FF0000"/>
                </a:solidFill>
              </a:rPr>
              <a:t>단계 </a:t>
            </a:r>
            <a:r>
              <a:rPr lang="en-US" altLang="ko-KR" dirty="0">
                <a:solidFill>
                  <a:srgbClr val="FF0000"/>
                </a:solidFill>
              </a:rPr>
              <a:t>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" altLang="ko-Kore-KR" dirty="0">
                <a:solidFill>
                  <a:srgbClr val="FF0000"/>
                </a:solidFill>
              </a:rPr>
              <a:t>MySQL </a:t>
            </a:r>
            <a:r>
              <a:rPr lang="ko-KR" altLang="en-US" dirty="0">
                <a:solidFill>
                  <a:srgbClr val="FF0000"/>
                </a:solidFill>
              </a:rPr>
              <a:t>서버는 </a:t>
            </a:r>
            <a:r>
              <a:rPr lang="en" altLang="ko-Kore-KR" dirty="0">
                <a:solidFill>
                  <a:srgbClr val="FF0000"/>
                </a:solidFill>
              </a:rPr>
              <a:t>SQL</a:t>
            </a:r>
            <a:r>
              <a:rPr lang="ko-KR" altLang="en-US" dirty="0">
                <a:solidFill>
                  <a:srgbClr val="FF0000"/>
                </a:solidFill>
              </a:rPr>
              <a:t>에 </a:t>
            </a:r>
            <a:r>
              <a:rPr lang="ko-KR" altLang="en-US" dirty="0" err="1">
                <a:solidFill>
                  <a:srgbClr val="FF0000"/>
                </a:solidFill>
              </a:rPr>
              <a:t>적혀있는</a:t>
            </a:r>
            <a:r>
              <a:rPr lang="ko-KR" altLang="en-US" dirty="0">
                <a:solidFill>
                  <a:srgbClr val="FF0000"/>
                </a:solidFill>
              </a:rPr>
              <a:t> 대로 동작하여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그 결과를 </a:t>
            </a:r>
            <a:r>
              <a:rPr lang="en" altLang="ko-Kore-KR" dirty="0">
                <a:solidFill>
                  <a:srgbClr val="FF0000"/>
                </a:solidFill>
              </a:rPr>
              <a:t>PHP</a:t>
            </a:r>
            <a:r>
              <a:rPr lang="ko-KR" altLang="en-US" dirty="0">
                <a:solidFill>
                  <a:srgbClr val="FF0000"/>
                </a:solidFill>
              </a:rPr>
              <a:t>에게 알려준다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FB9633-F1DC-0BD8-11E1-E74663052DBC}"/>
              </a:ext>
            </a:extLst>
          </p:cNvPr>
          <p:cNvSpPr txBox="1"/>
          <p:nvPr/>
        </p:nvSpPr>
        <p:spPr>
          <a:xfrm>
            <a:off x="6652324" y="5175368"/>
            <a:ext cx="66607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3</a:t>
            </a:r>
            <a:r>
              <a:rPr lang="ko-KR" altLang="en-US" dirty="0">
                <a:solidFill>
                  <a:srgbClr val="FF0000"/>
                </a:solidFill>
              </a:rPr>
              <a:t>단계 </a:t>
            </a:r>
            <a:r>
              <a:rPr lang="en-US" altLang="ko-KR" dirty="0">
                <a:solidFill>
                  <a:srgbClr val="FF0000"/>
                </a:solidFill>
              </a:rPr>
              <a:t>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" altLang="ko-Kore-KR" dirty="0">
                <a:solidFill>
                  <a:srgbClr val="FF0000"/>
                </a:solidFill>
              </a:rPr>
              <a:t>PHP</a:t>
            </a:r>
            <a:r>
              <a:rPr lang="ko-KR" altLang="en-US" dirty="0">
                <a:solidFill>
                  <a:srgbClr val="FF0000"/>
                </a:solidFill>
              </a:rPr>
              <a:t>는 최종적으로 순수한 </a:t>
            </a:r>
            <a:r>
              <a:rPr lang="en" altLang="ko-Kore-KR" dirty="0">
                <a:solidFill>
                  <a:srgbClr val="FF0000"/>
                </a:solidFill>
              </a:rPr>
              <a:t>HTML</a:t>
            </a:r>
            <a:r>
              <a:rPr lang="ko-KR" altLang="en-US" dirty="0">
                <a:solidFill>
                  <a:srgbClr val="FF0000"/>
                </a:solidFill>
              </a:rPr>
              <a:t>코드를 생성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후 웹 서버에 전송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ore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4</a:t>
            </a:r>
            <a:r>
              <a:rPr lang="ko-KR" altLang="en-US" dirty="0">
                <a:solidFill>
                  <a:srgbClr val="FF0000"/>
                </a:solidFill>
              </a:rPr>
              <a:t>단계 </a:t>
            </a:r>
            <a:r>
              <a:rPr lang="en-US" altLang="ko-KR" dirty="0">
                <a:solidFill>
                  <a:srgbClr val="FF0000"/>
                </a:solidFill>
              </a:rPr>
              <a:t>:</a:t>
            </a:r>
            <a:r>
              <a:rPr lang="ko-KR" altLang="en-US" dirty="0">
                <a:solidFill>
                  <a:srgbClr val="FF0000"/>
                </a:solidFill>
              </a:rPr>
              <a:t> 웹 서버는 최종적으로 웹 브라우저에게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" altLang="ko-Kore-KR" dirty="0">
                <a:solidFill>
                  <a:srgbClr val="FF0000"/>
                </a:solidFill>
              </a:rPr>
              <a:t>HTML</a:t>
            </a:r>
            <a:r>
              <a:rPr lang="ko-KR" altLang="en-US" dirty="0">
                <a:solidFill>
                  <a:srgbClr val="FF0000"/>
                </a:solidFill>
              </a:rPr>
              <a:t>코드를 전송</a:t>
            </a:r>
            <a:endParaRPr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57435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C70635-1710-4E48-CE7E-74D75AC1D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730283"/>
            <a:ext cx="11120219" cy="3880773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D283A69-7925-3751-C073-17AAE708D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PHP</a:t>
            </a:r>
            <a:r>
              <a:rPr lang="ko-KR" altLang="en-US" dirty="0"/>
              <a:t> 기본 문법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A079BB-0973-CB4C-E065-68D9A78720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384" b="47991"/>
          <a:stretch/>
        </p:blipFill>
        <p:spPr>
          <a:xfrm>
            <a:off x="7427068" y="4186247"/>
            <a:ext cx="3778637" cy="23115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10D1FDD-E005-2DCC-5337-B29195700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48" y="1730283"/>
            <a:ext cx="6210300" cy="2349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F73C029-4D21-5BDD-F5CE-71018D3D7D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434" b="53030"/>
          <a:stretch/>
        </p:blipFill>
        <p:spPr>
          <a:xfrm>
            <a:off x="7118109" y="1515989"/>
            <a:ext cx="4396557" cy="208759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8965275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C5C374D-2853-6D8C-DEAF-0ED4A189A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88" y="522725"/>
            <a:ext cx="9677400" cy="5812550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EE36870-31D8-C27D-FD8F-BFEB251D0C03}"/>
              </a:ext>
            </a:extLst>
          </p:cNvPr>
          <p:cNvCxnSpPr/>
          <p:nvPr/>
        </p:nvCxnSpPr>
        <p:spPr>
          <a:xfrm>
            <a:off x="233082" y="681318"/>
            <a:ext cx="1470211" cy="3585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7ED3D25-0C0E-0EC5-CB47-A112EABF6911}"/>
              </a:ext>
            </a:extLst>
          </p:cNvPr>
          <p:cNvCxnSpPr>
            <a:cxnSpLocks/>
          </p:cNvCxnSpPr>
          <p:nvPr/>
        </p:nvCxnSpPr>
        <p:spPr>
          <a:xfrm flipH="1">
            <a:off x="2070845" y="5486400"/>
            <a:ext cx="995084" cy="6006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75584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FBBE87-ED14-70C1-F8D5-4A4558F3B95F}"/>
              </a:ext>
            </a:extLst>
          </p:cNvPr>
          <p:cNvSpPr txBox="1"/>
          <p:nvPr/>
        </p:nvSpPr>
        <p:spPr>
          <a:xfrm>
            <a:off x="1183342" y="269220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3200" dirty="0">
                <a:solidFill>
                  <a:srgbClr val="3F82C1"/>
                </a:solidFill>
                <a:effectLst/>
                <a:latin typeface="font000000001d18da6d"/>
              </a:rPr>
              <a:t>http://</a:t>
            </a:r>
            <a:r>
              <a:rPr lang="en" altLang="ko-Kore-KR" sz="3200" dirty="0" err="1">
                <a:solidFill>
                  <a:srgbClr val="3F82C1"/>
                </a:solidFill>
                <a:effectLst/>
                <a:latin typeface="font000000001d18da6d"/>
              </a:rPr>
              <a:t>php.net</a:t>
            </a:r>
            <a:r>
              <a:rPr lang="en" altLang="ko-Kore-KR" sz="3200" dirty="0">
                <a:solidFill>
                  <a:srgbClr val="3F82C1"/>
                </a:solidFill>
                <a:effectLst/>
                <a:latin typeface="font000000001d18da6d"/>
              </a:rPr>
              <a:t>/</a:t>
            </a:r>
            <a:r>
              <a:rPr lang="en" altLang="ko-Kore-KR" sz="3200" dirty="0" err="1">
                <a:solidFill>
                  <a:srgbClr val="3F82C1"/>
                </a:solidFill>
                <a:effectLst/>
                <a:latin typeface="font000000001d18da6d"/>
              </a:rPr>
              <a:t>docs.php</a:t>
            </a:r>
            <a:endParaRPr lang="ko-Kore-KR" altLang="en-US" sz="3200" dirty="0">
              <a:solidFill>
                <a:srgbClr val="848484"/>
              </a:solidFill>
              <a:effectLst/>
              <a:latin typeface="font000000001d18da6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4FD11D-32AD-B413-4B56-671A39F97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588" y="1125960"/>
            <a:ext cx="9014012" cy="546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03089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패싯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4832</TotalTime>
  <Words>1799</Words>
  <Application>Microsoft Macintosh PowerPoint</Application>
  <PresentationFormat>와이드스크린</PresentationFormat>
  <Paragraphs>270</Paragraphs>
  <Slides>52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5" baseType="lpstr">
      <vt:lpstr>Apple SD Gothic Neo</vt:lpstr>
      <vt:lpstr>D2Coding</vt:lpstr>
      <vt:lpstr>font000000001d18da6d</vt:lpstr>
      <vt:lpstr>JetBrains Mono</vt:lpstr>
      <vt:lpstr>Noto Sans Demilight</vt:lpstr>
      <vt:lpstr>Noto Serif KR</vt:lpstr>
      <vt:lpstr>Arial</vt:lpstr>
      <vt:lpstr>Calibri</vt:lpstr>
      <vt:lpstr>Helvetica</vt:lpstr>
      <vt:lpstr>Trebuchet MS</vt:lpstr>
      <vt:lpstr>Verdana</vt:lpstr>
      <vt:lpstr>Wingdings 3</vt:lpstr>
      <vt:lpstr>패싯</vt:lpstr>
      <vt:lpstr>PHP</vt:lpstr>
      <vt:lpstr>PHP</vt:lpstr>
      <vt:lpstr>PHP</vt:lpstr>
      <vt:lpstr>PHP</vt:lpstr>
      <vt:lpstr>PHP</vt:lpstr>
      <vt:lpstr>PHP와 MySQL의 연동 원리</vt:lpstr>
      <vt:lpstr>PHP 기본 문법</vt:lpstr>
      <vt:lpstr>PowerPoint 프레젠테이션</vt:lpstr>
      <vt:lpstr>PowerPoint 프레젠테이션</vt:lpstr>
      <vt:lpstr>middleware</vt:lpstr>
      <vt:lpstr>MySQL</vt:lpstr>
      <vt:lpstr>테이블 생성</vt:lpstr>
      <vt:lpstr>mysqli_connect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Database &amp; Contents Provider </vt:lpstr>
      <vt:lpstr>모바일 데이터 베이스 </vt:lpstr>
      <vt:lpstr>데이터 베이스 생성 및 테이블 생성</vt:lpstr>
      <vt:lpstr>SQL(Structured Query Language)</vt:lpstr>
      <vt:lpstr>SQL(Structured Query Language)</vt:lpstr>
      <vt:lpstr>execSQL 메서드</vt:lpstr>
      <vt:lpstr>헬퍼(Helper) 클래스</vt:lpstr>
      <vt:lpstr>내용 제공자(Content Provider, CP)</vt:lpstr>
      <vt:lpstr>내용 제공자(Content Provider, CP)</vt:lpstr>
      <vt:lpstr>URI 개념</vt:lpstr>
      <vt:lpstr>Cursors</vt:lpstr>
      <vt:lpstr>내용 제공자를 이용한 데이터 생성, 조회, 수정, 삭제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과제물 제출-과제20 INSERT 버튼 눌러 몇개 데이터 추가-&gt; QUERY 버튼 눌러 조회-&gt; UPDATE 버튼 눌러 데이터 수정 -&gt; QUERY 버튼 눌러 조회 -&gt; DELETE 버튼 순서대로 수행 후 동영상 캡처하여 코드와제출</vt:lpstr>
      <vt:lpstr>내용제공자의 사용</vt:lpstr>
      <vt:lpstr>연락처 조회하기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과제물 제출-과제21 수행 후 동영상 캡처하여 코드와 함께 제출 (에뮬레이터에서 수행시에는 미리 Contact 앱열어서 추가해 두어야 함)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안드로이드의 이해</dc:title>
  <dc:creator>chae sangmi</dc:creator>
  <cp:lastModifiedBy>chae sangmi</cp:lastModifiedBy>
  <cp:revision>30</cp:revision>
  <dcterms:created xsi:type="dcterms:W3CDTF">2022-07-22T15:01:52Z</dcterms:created>
  <dcterms:modified xsi:type="dcterms:W3CDTF">2022-09-21T10:10:45Z</dcterms:modified>
</cp:coreProperties>
</file>